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0" r:id="rId1"/>
  </p:sldMasterIdLst>
  <p:notesMasterIdLst>
    <p:notesMasterId r:id="rId63"/>
  </p:notesMasterIdLst>
  <p:sldIdLst>
    <p:sldId id="458" r:id="rId2"/>
    <p:sldId id="486" r:id="rId3"/>
    <p:sldId id="480" r:id="rId4"/>
    <p:sldId id="481" r:id="rId5"/>
    <p:sldId id="482" r:id="rId6"/>
    <p:sldId id="483" r:id="rId7"/>
    <p:sldId id="484" r:id="rId8"/>
    <p:sldId id="268" r:id="rId9"/>
    <p:sldId id="257" r:id="rId10"/>
    <p:sldId id="461" r:id="rId11"/>
    <p:sldId id="462" r:id="rId12"/>
    <p:sldId id="463" r:id="rId13"/>
    <p:sldId id="464" r:id="rId14"/>
    <p:sldId id="465" r:id="rId15"/>
    <p:sldId id="466" r:id="rId16"/>
    <p:sldId id="467" r:id="rId17"/>
    <p:sldId id="468" r:id="rId18"/>
    <p:sldId id="469" r:id="rId19"/>
    <p:sldId id="470" r:id="rId20"/>
    <p:sldId id="473" r:id="rId21"/>
    <p:sldId id="472" r:id="rId22"/>
    <p:sldId id="287" r:id="rId23"/>
    <p:sldId id="323" r:id="rId24"/>
    <p:sldId id="324" r:id="rId25"/>
    <p:sldId id="325" r:id="rId26"/>
    <p:sldId id="354" r:id="rId27"/>
    <p:sldId id="355" r:id="rId28"/>
    <p:sldId id="326" r:id="rId29"/>
    <p:sldId id="444" r:id="rId30"/>
    <p:sldId id="475" r:id="rId31"/>
    <p:sldId id="343" r:id="rId32"/>
    <p:sldId id="327" r:id="rId33"/>
    <p:sldId id="328" r:id="rId34"/>
    <p:sldId id="329" r:id="rId35"/>
    <p:sldId id="344" r:id="rId36"/>
    <p:sldId id="446" r:id="rId37"/>
    <p:sldId id="447" r:id="rId38"/>
    <p:sldId id="282" r:id="rId39"/>
    <p:sldId id="295" r:id="rId40"/>
    <p:sldId id="430" r:id="rId41"/>
    <p:sldId id="431" r:id="rId42"/>
    <p:sldId id="476" r:id="rId43"/>
    <p:sldId id="351" r:id="rId44"/>
    <p:sldId id="377" r:id="rId45"/>
    <p:sldId id="429" r:id="rId46"/>
    <p:sldId id="349" r:id="rId47"/>
    <p:sldId id="346" r:id="rId48"/>
    <p:sldId id="380" r:id="rId49"/>
    <p:sldId id="406" r:id="rId50"/>
    <p:sldId id="445" r:id="rId51"/>
    <p:sldId id="432" r:id="rId52"/>
    <p:sldId id="433" r:id="rId53"/>
    <p:sldId id="434" r:id="rId54"/>
    <p:sldId id="435" r:id="rId55"/>
    <p:sldId id="436" r:id="rId56"/>
    <p:sldId id="440" r:id="rId57"/>
    <p:sldId id="441" r:id="rId58"/>
    <p:sldId id="437" r:id="rId59"/>
    <p:sldId id="438" r:id="rId60"/>
    <p:sldId id="442" r:id="rId61"/>
    <p:sldId id="44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364B"/>
    <a:srgbClr val="572735"/>
    <a:srgbClr val="C05C89"/>
    <a:srgbClr val="4D538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9" autoAdjust="0"/>
    <p:restoredTop sz="92620" autoAdjust="0"/>
  </p:normalViewPr>
  <p:slideViewPr>
    <p:cSldViewPr>
      <p:cViewPr varScale="1">
        <p:scale>
          <a:sx n="64" d="100"/>
          <a:sy n="64" d="100"/>
        </p:scale>
        <p:origin x="-106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FB8CF7-2D67-4513-8629-55090D6142C6}" type="datetimeFigureOut">
              <a:rPr lang="en-US" smtClean="0"/>
              <a:pPr/>
              <a:t>10/27/2011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7DFFE5-185C-48EF-ADA1-8850975DC2FB}" type="slidenum">
              <a:rPr lang="en-US" smtClean="0"/>
              <a:pPr/>
              <a:t>‹#›</a:t>
            </a:fld>
            <a:endParaRPr lang="en-US" dirty="0"/>
          </a:p>
        </p:txBody>
      </p:sp>
    </p:spTree>
    <p:extLst>
      <p:ext uri="{BB962C8B-B14F-4D97-AF65-F5344CB8AC3E}">
        <p14:creationId xmlns:p14="http://schemas.microsoft.com/office/powerpoint/2010/main" xmlns="" val="101240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240441-94D6-4224-8ABA-7ADA6673CDAB}"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240441-94D6-4224-8ABA-7ADA6673CDAB}"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EC526C-5A34-4E76-AF29-84A628D8562D}" type="slidenum">
              <a:rPr lang="en-US" smtClean="0"/>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69F5A9-D737-46D6-94D5-513405CE0B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DFFE5-185C-48EF-ADA1-8850975DC2FB}"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10DEDD4-4292-43C3-8434-701BA6F3A76C}"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0DEDD4-4292-43C3-8434-701BA6F3A76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0DEDD4-4292-43C3-8434-701BA6F3A76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0DEDD4-4292-43C3-8434-701BA6F3A76C}"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810DEDD4-4292-43C3-8434-701BA6F3A76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0DEDD4-4292-43C3-8434-701BA6F3A76C}"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0DEDD4-4292-43C3-8434-701BA6F3A76C}"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0DEDD4-4292-43C3-8434-701BA6F3A76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0DEDD4-4292-43C3-8434-701BA6F3A76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0DEDD4-4292-43C3-8434-701BA6F3A76C}"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684835-6EC2-4173-96E9-70CC1E2BF88B}" type="datetimeFigureOut">
              <a:rPr lang="en-US" smtClean="0"/>
              <a:pPr/>
              <a:t>10/27/2011</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810DEDD4-4292-43C3-8434-701BA6F3A76C}"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C684835-6EC2-4173-96E9-70CC1E2BF88B}" type="datetimeFigureOut">
              <a:rPr lang="en-US" smtClean="0"/>
              <a:pPr/>
              <a:t>10/27/2011</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10DEDD4-4292-43C3-8434-701BA6F3A76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hyperlink" Target="http://en.wikipedia.org/wiki/Adolf_Hitler" TargetMode="External"/><Relationship Id="rId3" Type="http://schemas.openxmlformats.org/officeDocument/2006/relationships/image" Target="../media/image23.jpeg"/><Relationship Id="rId7" Type="http://schemas.openxmlformats.org/officeDocument/2006/relationships/hyperlink" Target="http://en.wikipedia.org/wiki/Mein_Kamp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8.png"/><Relationship Id="rId4" Type="http://schemas.openxmlformats.org/officeDocument/2006/relationships/image" Target="../media/image24.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3.jpe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8.png"/><Relationship Id="rId5" Type="http://schemas.openxmlformats.org/officeDocument/2006/relationships/image" Target="../media/image25.png"/><Relationship Id="rId10" Type="http://schemas.openxmlformats.org/officeDocument/2006/relationships/image" Target="../media/image77.png"/><Relationship Id="rId4" Type="http://schemas.openxmlformats.org/officeDocument/2006/relationships/image" Target="../media/image24.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3.jpe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9.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352800"/>
            <a:ext cx="8382000" cy="3276600"/>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r>
              <a:rPr lang="en-US" cap="small" dirty="0" smtClean="0">
                <a:solidFill>
                  <a:schemeClr val="tx1">
                    <a:lumMod val="95000"/>
                    <a:lumOff val="5000"/>
                  </a:schemeClr>
                </a:solidFill>
              </a:rPr>
              <a:t>International Center for Law and Religion Studies</a:t>
            </a:r>
          </a:p>
          <a:p>
            <a:r>
              <a:rPr lang="en-US" cap="small" dirty="0" smtClean="0">
                <a:solidFill>
                  <a:schemeClr val="tx1">
                    <a:lumMod val="95000"/>
                    <a:lumOff val="5000"/>
                  </a:schemeClr>
                </a:solidFill>
              </a:rPr>
              <a:t>Community Service Outreach Committee, J. Reuben Clark Law Society</a:t>
            </a:r>
          </a:p>
          <a:p>
            <a:r>
              <a:rPr lang="en-US" cap="small" dirty="0" smtClean="0">
                <a:solidFill>
                  <a:schemeClr val="tx1">
                    <a:lumMod val="95000"/>
                    <a:lumOff val="5000"/>
                  </a:schemeClr>
                </a:solidFill>
              </a:rPr>
              <a:t>Religious Freedom Discussion Series</a:t>
            </a:r>
          </a:p>
          <a:p>
            <a:r>
              <a:rPr lang="en-US" cap="small" dirty="0" smtClean="0">
                <a:solidFill>
                  <a:schemeClr val="tx1">
                    <a:lumMod val="95000"/>
                    <a:lumOff val="5000"/>
                  </a:schemeClr>
                </a:solidFill>
              </a:rPr>
              <a:t>October 27, 2011</a:t>
            </a:r>
          </a:p>
          <a:p>
            <a:endParaRPr lang="en-US" cap="small" dirty="0" smtClean="0">
              <a:solidFill>
                <a:schemeClr val="tx1">
                  <a:lumMod val="95000"/>
                  <a:lumOff val="5000"/>
                </a:schemeClr>
              </a:solidFill>
            </a:endParaRPr>
          </a:p>
          <a:p>
            <a:r>
              <a:rPr lang="en-US" b="1" cap="small" dirty="0" smtClean="0">
                <a:solidFill>
                  <a:schemeClr val="tx1">
                    <a:lumMod val="95000"/>
                    <a:lumOff val="5000"/>
                  </a:schemeClr>
                </a:solidFill>
              </a:rPr>
              <a:t>Professor </a:t>
            </a:r>
            <a:r>
              <a:rPr lang="en-US" b="1" cap="small" dirty="0">
                <a:solidFill>
                  <a:schemeClr val="tx1">
                    <a:lumMod val="95000"/>
                    <a:lumOff val="5000"/>
                  </a:schemeClr>
                </a:solidFill>
              </a:rPr>
              <a:t>Brett G. Scharffs</a:t>
            </a:r>
            <a:endParaRPr lang="en-US" b="1" dirty="0">
              <a:solidFill>
                <a:schemeClr val="tx1">
                  <a:lumMod val="95000"/>
                  <a:lumOff val="5000"/>
                </a:schemeClr>
              </a:solidFill>
            </a:endParaRPr>
          </a:p>
          <a:p>
            <a:r>
              <a:rPr lang="en-US" dirty="0">
                <a:solidFill>
                  <a:schemeClr val="tx1">
                    <a:lumMod val="95000"/>
                    <a:lumOff val="5000"/>
                  </a:schemeClr>
                </a:solidFill>
              </a:rPr>
              <a:t>Francis R. Kirkham Professor of Law</a:t>
            </a:r>
          </a:p>
          <a:p>
            <a:r>
              <a:rPr lang="en-US" dirty="0">
                <a:solidFill>
                  <a:schemeClr val="tx1">
                    <a:lumMod val="95000"/>
                    <a:lumOff val="5000"/>
                  </a:schemeClr>
                </a:solidFill>
              </a:rPr>
              <a:t>Associate Director, International Center for Law and Religion Studies</a:t>
            </a:r>
          </a:p>
          <a:p>
            <a:r>
              <a:rPr lang="en-US" dirty="0">
                <a:solidFill>
                  <a:schemeClr val="tx1">
                    <a:lumMod val="95000"/>
                    <a:lumOff val="5000"/>
                  </a:schemeClr>
                </a:solidFill>
              </a:rPr>
              <a:t>J. Reuben Clark Law School</a:t>
            </a:r>
          </a:p>
          <a:p>
            <a:r>
              <a:rPr lang="en-US" dirty="0">
                <a:solidFill>
                  <a:schemeClr val="tx1">
                    <a:lumMod val="95000"/>
                    <a:lumOff val="5000"/>
                  </a:schemeClr>
                </a:solidFill>
              </a:rPr>
              <a:t>Brigham Young University</a:t>
            </a:r>
          </a:p>
        </p:txBody>
      </p:sp>
      <p:sp>
        <p:nvSpPr>
          <p:cNvPr id="2" name="Title 1"/>
          <p:cNvSpPr>
            <a:spLocks noGrp="1"/>
          </p:cNvSpPr>
          <p:nvPr>
            <p:ph type="ctrTitle"/>
          </p:nvPr>
        </p:nvSpPr>
        <p:spPr>
          <a:xfrm>
            <a:off x="762000" y="304800"/>
            <a:ext cx="7467600" cy="2209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
            </a:r>
            <a:br>
              <a:rPr lang="en-US" dirty="0" smtClean="0"/>
            </a:br>
            <a:r>
              <a:rPr lang="en-US" cap="small" dirty="0" smtClean="0">
                <a:solidFill>
                  <a:schemeClr val="tx1"/>
                </a:solidFill>
              </a:rPr>
              <a:t>The Role of Judges in Determining the Meaning of Religious Symbols</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Variety of Religious Symbols </a:t>
            </a:r>
            <a:endParaRPr lang="en-US" sz="3100" b="1" dirty="0">
              <a:solidFill>
                <a:srgbClr val="001010"/>
              </a:solidFill>
              <a:effectLst>
                <a:outerShdw blurRad="38100" dist="38100" dir="2700000" algn="tl">
                  <a:srgbClr val="C0C0C0"/>
                </a:outerShdw>
              </a:effectLst>
            </a:endParaRPr>
          </a:p>
        </p:txBody>
      </p:sp>
      <p:sp>
        <p:nvSpPr>
          <p:cNvPr id="16" name="TextBox 15"/>
          <p:cNvSpPr txBox="1"/>
          <p:nvPr/>
        </p:nvSpPr>
        <p:spPr>
          <a:xfrm>
            <a:off x="2514600" y="2209800"/>
            <a:ext cx="6096000" cy="4401205"/>
          </a:xfrm>
          <a:prstGeom prst="rect">
            <a:avLst/>
          </a:prstGeom>
          <a:noFill/>
        </p:spPr>
        <p:txBody>
          <a:bodyPr wrap="square" rtlCol="0">
            <a:spAutoFit/>
          </a:bodyPr>
          <a:lstStyle/>
          <a:p>
            <a:r>
              <a:rPr lang="en-US" sz="2800" dirty="0" smtClean="0"/>
              <a:t>Even a cursory review of some of the major religions gives us a sense of the incredible variety of religious symbols, their complexity, and multiplicity of meanings</a:t>
            </a:r>
          </a:p>
          <a:p>
            <a:endParaRPr lang="en-US" sz="2800" dirty="0" smtClean="0"/>
          </a:p>
          <a:p>
            <a:r>
              <a:rPr lang="en-US" sz="2800" dirty="0" smtClean="0"/>
              <a:t>This incomplete overview does not even take into account Chinese and African traditional and indigenous religions</a:t>
            </a:r>
          </a:p>
          <a:p>
            <a:endParaRPr lang="en-US" sz="2800" dirty="0" smtClean="0"/>
          </a:p>
          <a:p>
            <a:r>
              <a:rPr lang="en-US" sz="2800" dirty="0" smtClean="0"/>
              <a:t>It is incomplete in other ways as well</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Christianity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4" cstate="print"/>
          <a:srcRect/>
          <a:stretch>
            <a:fillRect/>
          </a:stretch>
        </p:blipFill>
        <p:spPr bwMode="auto">
          <a:xfrm>
            <a:off x="381000" y="1905000"/>
            <a:ext cx="2838450" cy="1885950"/>
          </a:xfrm>
          <a:prstGeom prst="rect">
            <a:avLst/>
          </a:prstGeom>
          <a:noFill/>
          <a:ln w="9525">
            <a:noFill/>
            <a:miter lim="800000"/>
            <a:headEnd/>
            <a:tailEnd/>
          </a:ln>
        </p:spPr>
      </p:pic>
      <p:pic>
        <p:nvPicPr>
          <p:cNvPr id="17" name="Picture 5"/>
          <p:cNvPicPr>
            <a:picLocks noChangeAspect="1" noChangeArrowheads="1"/>
          </p:cNvPicPr>
          <p:nvPr/>
        </p:nvPicPr>
        <p:blipFill>
          <a:blip r:embed="rId5" cstate="print"/>
          <a:srcRect/>
          <a:stretch>
            <a:fillRect/>
          </a:stretch>
        </p:blipFill>
        <p:spPr bwMode="auto">
          <a:xfrm>
            <a:off x="1143000" y="4191000"/>
            <a:ext cx="3054569" cy="2362200"/>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a:stretch>
            <a:fillRect/>
          </a:stretch>
        </p:blipFill>
        <p:spPr bwMode="auto">
          <a:xfrm>
            <a:off x="3581400" y="1143000"/>
            <a:ext cx="2513201" cy="335280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a:stretch>
            <a:fillRect/>
          </a:stretch>
        </p:blipFill>
        <p:spPr bwMode="auto">
          <a:xfrm>
            <a:off x="6324600" y="304800"/>
            <a:ext cx="1914525" cy="2552700"/>
          </a:xfrm>
          <a:prstGeom prst="rect">
            <a:avLst/>
          </a:prstGeom>
          <a:noFill/>
          <a:ln w="9525">
            <a:noFill/>
            <a:miter lim="800000"/>
            <a:headEnd/>
            <a:tailEnd/>
          </a:ln>
        </p:spPr>
      </p:pic>
      <p:pic>
        <p:nvPicPr>
          <p:cNvPr id="20" name="Picture 7"/>
          <p:cNvPicPr>
            <a:picLocks noChangeAspect="1" noChangeArrowheads="1"/>
          </p:cNvPicPr>
          <p:nvPr/>
        </p:nvPicPr>
        <p:blipFill>
          <a:blip r:embed="rId8" cstate="print"/>
          <a:srcRect/>
          <a:stretch>
            <a:fillRect/>
          </a:stretch>
        </p:blipFill>
        <p:spPr bwMode="auto">
          <a:xfrm>
            <a:off x="5562600" y="3048000"/>
            <a:ext cx="2690812" cy="3558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Islam </a:t>
            </a:r>
            <a:endParaRPr lang="en-US" sz="3100" b="1" dirty="0">
              <a:solidFill>
                <a:srgbClr val="001010"/>
              </a:solidFill>
              <a:effectLst>
                <a:outerShdw blurRad="38100" dist="38100" dir="2700000" algn="tl">
                  <a:srgbClr val="C0C0C0"/>
                </a:outerShdw>
              </a:effectLst>
            </a:endParaRPr>
          </a:p>
        </p:txBody>
      </p:sp>
      <p:pic>
        <p:nvPicPr>
          <p:cNvPr id="16" name="Picture 5"/>
          <p:cNvPicPr>
            <a:picLocks noChangeAspect="1" noChangeArrowheads="1"/>
          </p:cNvPicPr>
          <p:nvPr/>
        </p:nvPicPr>
        <p:blipFill>
          <a:blip r:embed="rId4" cstate="print"/>
          <a:srcRect/>
          <a:stretch>
            <a:fillRect/>
          </a:stretch>
        </p:blipFill>
        <p:spPr bwMode="auto">
          <a:xfrm>
            <a:off x="685800" y="2209800"/>
            <a:ext cx="2695575" cy="2695575"/>
          </a:xfrm>
          <a:prstGeom prst="rect">
            <a:avLst/>
          </a:prstGeom>
          <a:noFill/>
          <a:ln w="9525">
            <a:noFill/>
            <a:miter lim="800000"/>
            <a:headEnd/>
            <a:tailEnd/>
          </a:ln>
        </p:spPr>
      </p:pic>
      <p:pic>
        <p:nvPicPr>
          <p:cNvPr id="17" name="Picture 4"/>
          <p:cNvPicPr>
            <a:picLocks noChangeAspect="1" noChangeArrowheads="1"/>
          </p:cNvPicPr>
          <p:nvPr/>
        </p:nvPicPr>
        <p:blipFill>
          <a:blip r:embed="rId5" cstate="print"/>
          <a:srcRect/>
          <a:stretch>
            <a:fillRect/>
          </a:stretch>
        </p:blipFill>
        <p:spPr bwMode="auto">
          <a:xfrm>
            <a:off x="4343400" y="3962400"/>
            <a:ext cx="2609850" cy="2667000"/>
          </a:xfrm>
          <a:prstGeom prst="rect">
            <a:avLst/>
          </a:prstGeom>
          <a:noFill/>
          <a:ln w="9525">
            <a:noFill/>
            <a:miter lim="800000"/>
            <a:headEnd/>
            <a:tailEnd/>
          </a:ln>
        </p:spPr>
      </p:pic>
      <p:pic>
        <p:nvPicPr>
          <p:cNvPr id="186370" name="Picture 2" descr="C:\My Pictures\PictureProject\0066\DSC_0009.JPG"/>
          <p:cNvPicPr>
            <a:picLocks noChangeAspect="1" noChangeArrowheads="1"/>
          </p:cNvPicPr>
          <p:nvPr/>
        </p:nvPicPr>
        <p:blipFill>
          <a:blip r:embed="rId6" cstate="print"/>
          <a:srcRect/>
          <a:stretch>
            <a:fillRect/>
          </a:stretch>
        </p:blipFill>
        <p:spPr bwMode="auto">
          <a:xfrm>
            <a:off x="4724400" y="685800"/>
            <a:ext cx="3810000" cy="283199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Secular, Agnostic, Atheistic, Humanist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4" cstate="print"/>
          <a:srcRect/>
          <a:stretch>
            <a:fillRect/>
          </a:stretch>
        </p:blipFill>
        <p:spPr bwMode="auto">
          <a:xfrm>
            <a:off x="3381375" y="2000250"/>
            <a:ext cx="2381250" cy="2857500"/>
          </a:xfrm>
          <a:prstGeom prst="rect">
            <a:avLst/>
          </a:prstGeom>
          <a:noFill/>
          <a:ln w="9525">
            <a:noFill/>
            <a:miter lim="800000"/>
            <a:headEnd/>
            <a:tailEnd/>
          </a:ln>
        </p:spPr>
      </p:pic>
      <p:sp>
        <p:nvSpPr>
          <p:cNvPr id="17" name="TextBox 16"/>
          <p:cNvSpPr txBox="1"/>
          <p:nvPr/>
        </p:nvSpPr>
        <p:spPr>
          <a:xfrm>
            <a:off x="2514600" y="5029200"/>
            <a:ext cx="6019800" cy="1569660"/>
          </a:xfrm>
          <a:prstGeom prst="rect">
            <a:avLst/>
          </a:prstGeom>
          <a:noFill/>
        </p:spPr>
        <p:txBody>
          <a:bodyPr wrap="square" rtlCol="0">
            <a:spAutoFit/>
          </a:bodyPr>
          <a:lstStyle/>
          <a:p>
            <a:r>
              <a:rPr lang="en-US" sz="2400" dirty="0" smtClean="0"/>
              <a:t>After Christianity (2.1 billion) and Islam (1.5 billion), secularists, agnostics, atheists, and the unconcerned taken together is the third largest demographic group of  “believers” (1.1 billion)</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Hinduism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4" cstate="print"/>
          <a:srcRect/>
          <a:stretch>
            <a:fillRect/>
          </a:stretch>
        </p:blipFill>
        <p:spPr bwMode="auto">
          <a:xfrm>
            <a:off x="838200" y="2057400"/>
            <a:ext cx="2838450" cy="2857500"/>
          </a:xfrm>
          <a:prstGeom prst="rect">
            <a:avLst/>
          </a:prstGeom>
          <a:noFill/>
          <a:ln w="9525">
            <a:noFill/>
            <a:miter lim="800000"/>
            <a:headEnd/>
            <a:tailEnd/>
          </a:ln>
        </p:spPr>
      </p:pic>
      <p:pic>
        <p:nvPicPr>
          <p:cNvPr id="17" name="Picture 3"/>
          <p:cNvPicPr>
            <a:picLocks noChangeAspect="1" noChangeArrowheads="1"/>
          </p:cNvPicPr>
          <p:nvPr/>
        </p:nvPicPr>
        <p:blipFill>
          <a:blip r:embed="rId5" cstate="print"/>
          <a:srcRect/>
          <a:stretch>
            <a:fillRect/>
          </a:stretch>
        </p:blipFill>
        <p:spPr bwMode="auto">
          <a:xfrm>
            <a:off x="4267200" y="4648200"/>
            <a:ext cx="1590675" cy="1571625"/>
          </a:xfrm>
          <a:prstGeom prst="rect">
            <a:avLst/>
          </a:prstGeom>
          <a:noFill/>
          <a:ln w="9525">
            <a:noFill/>
            <a:miter lim="800000"/>
            <a:headEnd/>
            <a:tailEnd/>
          </a:ln>
        </p:spPr>
      </p:pic>
      <p:pic>
        <p:nvPicPr>
          <p:cNvPr id="18" name="Picture 5"/>
          <p:cNvPicPr>
            <a:picLocks noChangeAspect="1" noChangeArrowheads="1"/>
          </p:cNvPicPr>
          <p:nvPr/>
        </p:nvPicPr>
        <p:blipFill>
          <a:blip r:embed="rId6" cstate="print"/>
          <a:srcRect/>
          <a:stretch>
            <a:fillRect/>
          </a:stretch>
        </p:blipFill>
        <p:spPr bwMode="auto">
          <a:xfrm>
            <a:off x="5410200" y="2438400"/>
            <a:ext cx="1352550"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Buddhism </a:t>
            </a:r>
            <a:endParaRPr lang="en-US" sz="3100" b="1" dirty="0">
              <a:solidFill>
                <a:srgbClr val="001010"/>
              </a:solidFill>
              <a:effectLst>
                <a:outerShdw blurRad="38100" dist="38100" dir="2700000" algn="tl">
                  <a:srgbClr val="C0C0C0"/>
                </a:outerShdw>
              </a:effectLst>
            </a:endParaRPr>
          </a:p>
        </p:txBody>
      </p:sp>
      <p:pic>
        <p:nvPicPr>
          <p:cNvPr id="16" name="Picture 3"/>
          <p:cNvPicPr>
            <a:picLocks noChangeAspect="1" noChangeArrowheads="1"/>
          </p:cNvPicPr>
          <p:nvPr/>
        </p:nvPicPr>
        <p:blipFill>
          <a:blip r:embed="rId4" cstate="print"/>
          <a:srcRect/>
          <a:stretch>
            <a:fillRect/>
          </a:stretch>
        </p:blipFill>
        <p:spPr bwMode="auto">
          <a:xfrm>
            <a:off x="1447800" y="1981200"/>
            <a:ext cx="7391400" cy="4724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Sikhism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4" cstate="print"/>
          <a:srcRect/>
          <a:stretch>
            <a:fillRect/>
          </a:stretch>
        </p:blipFill>
        <p:spPr bwMode="auto">
          <a:xfrm>
            <a:off x="5715000" y="3276600"/>
            <a:ext cx="3048000" cy="3276600"/>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6096000" y="609600"/>
            <a:ext cx="2362200" cy="1609725"/>
          </a:xfrm>
          <a:prstGeom prst="rect">
            <a:avLst/>
          </a:prstGeom>
          <a:noFill/>
          <a:ln w="9525">
            <a:noFill/>
            <a:miter lim="800000"/>
            <a:headEnd/>
            <a:tailEnd/>
          </a:ln>
        </p:spPr>
      </p:pic>
      <p:pic>
        <p:nvPicPr>
          <p:cNvPr id="18" name="Picture 3"/>
          <p:cNvPicPr>
            <a:picLocks noChangeAspect="1" noChangeArrowheads="1"/>
          </p:cNvPicPr>
          <p:nvPr/>
        </p:nvPicPr>
        <p:blipFill>
          <a:blip r:embed="rId6" cstate="print"/>
          <a:srcRect/>
          <a:stretch>
            <a:fillRect/>
          </a:stretch>
        </p:blipFill>
        <p:spPr bwMode="auto">
          <a:xfrm>
            <a:off x="2438400" y="1600200"/>
            <a:ext cx="1885950" cy="2333625"/>
          </a:xfrm>
          <a:prstGeom prst="rect">
            <a:avLst/>
          </a:prstGeom>
          <a:noFill/>
          <a:ln w="9525">
            <a:noFill/>
            <a:miter lim="800000"/>
            <a:headEnd/>
            <a:tailEnd/>
          </a:ln>
        </p:spPr>
      </p:pic>
      <p:pic>
        <p:nvPicPr>
          <p:cNvPr id="19" name="Picture 4"/>
          <p:cNvPicPr>
            <a:picLocks noChangeAspect="1" noChangeArrowheads="1"/>
          </p:cNvPicPr>
          <p:nvPr/>
        </p:nvPicPr>
        <p:blipFill>
          <a:blip r:embed="rId7" cstate="print"/>
          <a:srcRect/>
          <a:stretch>
            <a:fillRect/>
          </a:stretch>
        </p:blipFill>
        <p:spPr bwMode="auto">
          <a:xfrm>
            <a:off x="4572000" y="1371600"/>
            <a:ext cx="2057400" cy="1590675"/>
          </a:xfrm>
          <a:prstGeom prst="rect">
            <a:avLst/>
          </a:prstGeom>
          <a:noFill/>
          <a:ln w="9525">
            <a:noFill/>
            <a:miter lim="800000"/>
            <a:headEnd/>
            <a:tailEnd/>
          </a:ln>
        </p:spPr>
      </p:pic>
      <p:pic>
        <p:nvPicPr>
          <p:cNvPr id="20" name="Picture 8"/>
          <p:cNvPicPr>
            <a:picLocks noChangeAspect="1" noChangeArrowheads="1"/>
          </p:cNvPicPr>
          <p:nvPr/>
        </p:nvPicPr>
        <p:blipFill>
          <a:blip r:embed="rId8" cstate="print"/>
          <a:srcRect/>
          <a:stretch>
            <a:fillRect/>
          </a:stretch>
        </p:blipFill>
        <p:spPr bwMode="auto">
          <a:xfrm>
            <a:off x="3581400" y="5181600"/>
            <a:ext cx="1905000" cy="1428750"/>
          </a:xfrm>
          <a:prstGeom prst="rect">
            <a:avLst/>
          </a:prstGeom>
          <a:noFill/>
          <a:ln w="9525">
            <a:noFill/>
            <a:miter lim="800000"/>
            <a:headEnd/>
            <a:tailEnd/>
          </a:ln>
        </p:spPr>
      </p:pic>
      <p:pic>
        <p:nvPicPr>
          <p:cNvPr id="21" name="Picture 9"/>
          <p:cNvPicPr>
            <a:picLocks noChangeAspect="1" noChangeArrowheads="1"/>
          </p:cNvPicPr>
          <p:nvPr/>
        </p:nvPicPr>
        <p:blipFill>
          <a:blip r:embed="rId9" cstate="print"/>
          <a:srcRect/>
          <a:stretch>
            <a:fillRect/>
          </a:stretch>
        </p:blipFill>
        <p:spPr bwMode="auto">
          <a:xfrm>
            <a:off x="1676400" y="3810000"/>
            <a:ext cx="2209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2286000" y="1828800"/>
            <a:ext cx="1447800" cy="1831975"/>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4"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05000" y="-22860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Judaism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6096000" y="4419600"/>
            <a:ext cx="2743200" cy="366713"/>
          </a:xfrm>
          <a:prstGeom prst="rect">
            <a:avLst/>
          </a:prstGeom>
          <a:solidFill>
            <a:schemeClr val="bg1"/>
          </a:solidFill>
          <a:ln w="9525">
            <a:noFill/>
            <a:miter lim="800000"/>
            <a:headEnd/>
            <a:tailEnd/>
          </a:ln>
          <a:effectLst/>
        </p:spPr>
        <p:txBody>
          <a:bodyPr>
            <a:spAutoFit/>
          </a:bodyPr>
          <a:lstStyle/>
          <a:p>
            <a:pPr>
              <a:spcBef>
                <a:spcPct val="50000"/>
              </a:spcBef>
            </a:pPr>
            <a:endParaRPr lang="en-US" dirty="0"/>
          </a:p>
        </p:txBody>
      </p:sp>
      <p:pic>
        <p:nvPicPr>
          <p:cNvPr id="16" name="Picture 2"/>
          <p:cNvPicPr>
            <a:picLocks noChangeAspect="1" noChangeArrowheads="1"/>
          </p:cNvPicPr>
          <p:nvPr/>
        </p:nvPicPr>
        <p:blipFill>
          <a:blip r:embed="rId5" cstate="print"/>
          <a:srcRect/>
          <a:stretch>
            <a:fillRect/>
          </a:stretch>
        </p:blipFill>
        <p:spPr bwMode="auto">
          <a:xfrm>
            <a:off x="5257800" y="2133600"/>
            <a:ext cx="2971801" cy="3657600"/>
          </a:xfrm>
          <a:prstGeom prst="rect">
            <a:avLst/>
          </a:prstGeom>
          <a:noFill/>
          <a:ln w="9525">
            <a:noFill/>
            <a:miter lim="800000"/>
            <a:headEnd/>
            <a:tailEnd/>
          </a:ln>
        </p:spPr>
      </p:pic>
      <p:pic>
        <p:nvPicPr>
          <p:cNvPr id="17" name="Picture 2"/>
          <p:cNvPicPr>
            <a:picLocks noChangeAspect="1" noChangeArrowheads="1"/>
          </p:cNvPicPr>
          <p:nvPr/>
        </p:nvPicPr>
        <p:blipFill>
          <a:blip r:embed="rId6" cstate="print"/>
          <a:srcRect/>
          <a:stretch>
            <a:fillRect/>
          </a:stretch>
        </p:blipFill>
        <p:spPr bwMode="auto">
          <a:xfrm>
            <a:off x="1066800" y="3733800"/>
            <a:ext cx="39624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Shinto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4" cstate="print"/>
          <a:srcRect/>
          <a:stretch>
            <a:fillRect/>
          </a:stretch>
        </p:blipFill>
        <p:spPr bwMode="auto">
          <a:xfrm>
            <a:off x="4800600" y="685800"/>
            <a:ext cx="3810000" cy="3810000"/>
          </a:xfrm>
          <a:prstGeom prst="rect">
            <a:avLst/>
          </a:prstGeom>
          <a:noFill/>
          <a:ln w="9525">
            <a:noFill/>
            <a:miter lim="800000"/>
            <a:headEnd/>
            <a:tailEnd/>
          </a:ln>
        </p:spPr>
      </p:pic>
      <p:pic>
        <p:nvPicPr>
          <p:cNvPr id="194562" name="Picture 2" descr="http://ts1.mm.bing.net/images/thumbnail.aspx?q=1020423636288&amp;id=2894d823677ea75710b2fc6d849a42d7&amp;url=http%3a%2f%2fsaintpaulsistercities.org%2fnagasaki%2fshintoGates.jpg"/>
          <p:cNvPicPr>
            <a:picLocks noChangeAspect="1" noChangeArrowheads="1"/>
          </p:cNvPicPr>
          <p:nvPr/>
        </p:nvPicPr>
        <p:blipFill>
          <a:blip r:embed="rId5" cstate="print"/>
          <a:srcRect/>
          <a:stretch>
            <a:fillRect/>
          </a:stretch>
        </p:blipFill>
        <p:spPr bwMode="auto">
          <a:xfrm>
            <a:off x="685800" y="2133600"/>
            <a:ext cx="3505200" cy="4343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Sufism </a:t>
            </a:r>
            <a:endParaRPr lang="en-US" sz="3100" b="1" dirty="0">
              <a:solidFill>
                <a:srgbClr val="001010"/>
              </a:solidFill>
              <a:effectLst>
                <a:outerShdw blurRad="38100" dist="38100" dir="2700000" algn="tl">
                  <a:srgbClr val="C0C0C0"/>
                </a:outerShdw>
              </a:effectLst>
            </a:endParaRPr>
          </a:p>
        </p:txBody>
      </p:sp>
      <p:pic>
        <p:nvPicPr>
          <p:cNvPr id="16" name="Picture 4"/>
          <p:cNvPicPr>
            <a:picLocks noChangeAspect="1" noChangeArrowheads="1"/>
          </p:cNvPicPr>
          <p:nvPr/>
        </p:nvPicPr>
        <p:blipFill>
          <a:blip r:embed="rId4" cstate="print"/>
          <a:srcRect/>
          <a:stretch>
            <a:fillRect/>
          </a:stretch>
        </p:blipFill>
        <p:spPr bwMode="auto">
          <a:xfrm>
            <a:off x="1676400" y="2057400"/>
            <a:ext cx="63246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962400"/>
            <a:ext cx="8382000" cy="2133600"/>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r>
              <a:rPr lang="en-US" cap="small" dirty="0" smtClean="0">
                <a:solidFill>
                  <a:schemeClr val="tx1">
                    <a:lumMod val="95000"/>
                    <a:lumOff val="5000"/>
                  </a:schemeClr>
                </a:solidFill>
              </a:rPr>
              <a:t>Religious Freedom Discussion Series</a:t>
            </a:r>
          </a:p>
          <a:p>
            <a:r>
              <a:rPr lang="en-US" cap="small" dirty="0" smtClean="0">
                <a:solidFill>
                  <a:schemeClr val="tx1">
                    <a:lumMod val="95000"/>
                    <a:lumOff val="5000"/>
                  </a:schemeClr>
                </a:solidFill>
              </a:rPr>
              <a:t>October 27, 2011</a:t>
            </a:r>
          </a:p>
          <a:p>
            <a:endParaRPr lang="en-US" cap="small" dirty="0" smtClean="0">
              <a:solidFill>
                <a:schemeClr val="tx1">
                  <a:lumMod val="95000"/>
                  <a:lumOff val="5000"/>
                </a:schemeClr>
              </a:solidFill>
            </a:endParaRPr>
          </a:p>
          <a:p>
            <a:r>
              <a:rPr lang="en-US" b="1" cap="small" dirty="0" smtClean="0">
                <a:solidFill>
                  <a:schemeClr val="tx1">
                    <a:lumMod val="95000"/>
                    <a:lumOff val="5000"/>
                  </a:schemeClr>
                </a:solidFill>
              </a:rPr>
              <a:t>Professor </a:t>
            </a:r>
            <a:r>
              <a:rPr lang="en-US" b="1" cap="small" dirty="0">
                <a:solidFill>
                  <a:schemeClr val="tx1">
                    <a:lumMod val="95000"/>
                    <a:lumOff val="5000"/>
                  </a:schemeClr>
                </a:solidFill>
              </a:rPr>
              <a:t>Brett G. Scharffs</a:t>
            </a:r>
            <a:endParaRPr lang="en-US" b="1" dirty="0">
              <a:solidFill>
                <a:schemeClr val="tx1">
                  <a:lumMod val="95000"/>
                  <a:lumOff val="5000"/>
                </a:schemeClr>
              </a:solidFill>
            </a:endParaRPr>
          </a:p>
          <a:p>
            <a:r>
              <a:rPr lang="en-US" b="1" dirty="0" smtClean="0">
                <a:solidFill>
                  <a:schemeClr val="tx1">
                    <a:lumMod val="95000"/>
                    <a:lumOff val="5000"/>
                  </a:schemeClr>
                </a:solidFill>
              </a:rPr>
              <a:t>Part 1</a:t>
            </a:r>
            <a:endParaRPr lang="en-US" dirty="0">
              <a:solidFill>
                <a:schemeClr val="tx1">
                  <a:lumMod val="95000"/>
                  <a:lumOff val="5000"/>
                </a:schemeClr>
              </a:solidFill>
            </a:endParaRPr>
          </a:p>
        </p:txBody>
      </p:sp>
      <p:sp>
        <p:nvSpPr>
          <p:cNvPr id="2" name="Title 1"/>
          <p:cNvSpPr>
            <a:spLocks noGrp="1"/>
          </p:cNvSpPr>
          <p:nvPr>
            <p:ph type="ctrTitle"/>
          </p:nvPr>
        </p:nvSpPr>
        <p:spPr>
          <a:xfrm>
            <a:off x="762000" y="304800"/>
            <a:ext cx="7467600" cy="2209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
            </a:r>
            <a:br>
              <a:rPr lang="en-US" dirty="0" smtClean="0"/>
            </a:br>
            <a:r>
              <a:rPr lang="en-US" cap="small" dirty="0" smtClean="0">
                <a:solidFill>
                  <a:schemeClr val="tx1"/>
                </a:solidFill>
              </a:rPr>
              <a:t>The Role of Judges in Determining the Meaning of Religious Symbols</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Logos - ICLRS letterhead.png"/>
          <p:cNvPicPr>
            <a:picLocks noChangeAspect="1"/>
          </p:cNvPicPr>
          <p:nvPr/>
        </p:nvPicPr>
        <p:blipFill>
          <a:blip r:embed="rId3" cstate="print"/>
          <a:srcRect/>
          <a:stretch>
            <a:fillRect/>
          </a:stretch>
        </p:blipFill>
        <p:spPr bwMode="auto">
          <a:xfrm>
            <a:off x="381000" y="228600"/>
            <a:ext cx="1447800"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Baha’i </a:t>
            </a:r>
            <a:endParaRPr lang="en-US" sz="3100" b="1" dirty="0">
              <a:solidFill>
                <a:srgbClr val="001010"/>
              </a:solidFill>
              <a:effectLst>
                <a:outerShdw blurRad="38100" dist="38100" dir="2700000" algn="tl">
                  <a:srgbClr val="C0C0C0"/>
                </a:outerShdw>
              </a:effectLst>
            </a:endParaRPr>
          </a:p>
        </p:txBody>
      </p:sp>
      <p:pic>
        <p:nvPicPr>
          <p:cNvPr id="16" name="Picture 3"/>
          <p:cNvPicPr>
            <a:picLocks noChangeAspect="1" noChangeArrowheads="1"/>
          </p:cNvPicPr>
          <p:nvPr/>
        </p:nvPicPr>
        <p:blipFill>
          <a:blip r:embed="rId4" cstate="print"/>
          <a:srcRect/>
          <a:stretch>
            <a:fillRect/>
          </a:stretch>
        </p:blipFill>
        <p:spPr bwMode="auto">
          <a:xfrm>
            <a:off x="2057400" y="3200400"/>
            <a:ext cx="2514600" cy="2552700"/>
          </a:xfrm>
          <a:prstGeom prst="rect">
            <a:avLst/>
          </a:prstGeom>
          <a:noFill/>
          <a:ln w="9525">
            <a:noFill/>
            <a:miter lim="800000"/>
            <a:headEnd/>
            <a:tailEnd/>
          </a:ln>
        </p:spPr>
      </p:pic>
      <p:pic>
        <p:nvPicPr>
          <p:cNvPr id="17" name="Picture 4"/>
          <p:cNvPicPr>
            <a:picLocks noChangeAspect="1" noChangeArrowheads="1"/>
          </p:cNvPicPr>
          <p:nvPr/>
        </p:nvPicPr>
        <p:blipFill>
          <a:blip r:embed="rId5" cstate="print"/>
          <a:srcRect/>
          <a:stretch>
            <a:fillRect/>
          </a:stretch>
        </p:blipFill>
        <p:spPr bwMode="auto">
          <a:xfrm>
            <a:off x="5181600" y="3886200"/>
            <a:ext cx="2905125" cy="1571625"/>
          </a:xfrm>
          <a:prstGeom prst="rect">
            <a:avLst/>
          </a:prstGeom>
          <a:noFill/>
          <a:ln w="9525">
            <a:noFill/>
            <a:miter lim="800000"/>
            <a:headEnd/>
            <a:tailEnd/>
          </a:ln>
        </p:spPr>
      </p:pic>
      <p:pic>
        <p:nvPicPr>
          <p:cNvPr id="188420" name="Picture 4" descr="how_10.jpg"/>
          <p:cNvPicPr>
            <a:picLocks noChangeAspect="1" noChangeArrowheads="1"/>
          </p:cNvPicPr>
          <p:nvPr/>
        </p:nvPicPr>
        <p:blipFill>
          <a:blip r:embed="rId6" cstate="print"/>
          <a:srcRect/>
          <a:stretch>
            <a:fillRect/>
          </a:stretch>
        </p:blipFill>
        <p:spPr bwMode="auto">
          <a:xfrm>
            <a:off x="4038600" y="685800"/>
            <a:ext cx="4495800" cy="2971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Zoroastrianism </a:t>
            </a:r>
            <a:endParaRPr lang="en-US" sz="3100" b="1" dirty="0">
              <a:solidFill>
                <a:srgbClr val="001010"/>
              </a:solidFill>
              <a:effectLst>
                <a:outerShdw blurRad="38100" dist="38100" dir="2700000" algn="tl">
                  <a:srgbClr val="C0C0C0"/>
                </a:outerShdw>
              </a:effectLst>
            </a:endParaRPr>
          </a:p>
        </p:txBody>
      </p:sp>
      <p:pic>
        <p:nvPicPr>
          <p:cNvPr id="16" name="Picture 2"/>
          <p:cNvPicPr>
            <a:picLocks noChangeAspect="1" noChangeArrowheads="1"/>
          </p:cNvPicPr>
          <p:nvPr/>
        </p:nvPicPr>
        <p:blipFill>
          <a:blip r:embed="rId7" cstate="print"/>
          <a:srcRect/>
          <a:stretch>
            <a:fillRect/>
          </a:stretch>
        </p:blipFill>
        <p:spPr bwMode="auto">
          <a:xfrm>
            <a:off x="2362200" y="1524000"/>
            <a:ext cx="6477000" cy="486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51038"/>
            <a:ext cx="6934200" cy="1723549"/>
          </a:xfrm>
          <a:prstGeom prst="rect">
            <a:avLst/>
          </a:prstGeom>
          <a:noFill/>
          <a:ln w="9525">
            <a:noFill/>
            <a:miter lim="800000"/>
            <a:headEnd/>
            <a:tailEnd/>
          </a:ln>
          <a:effectLst/>
        </p:spPr>
        <p:txBody>
          <a:bodyPr anchor="ctr">
            <a:spAutoFit/>
          </a:bodyPr>
          <a:lstStyle/>
          <a:p>
            <a:r>
              <a:rPr lang="en-US" sz="2800" b="1" dirty="0" smtClean="0">
                <a:solidFill>
                  <a:srgbClr val="001010"/>
                </a:solidFill>
                <a:effectLst>
                  <a:outerShdw blurRad="38100" dist="38100" dir="2700000" algn="tl">
                    <a:srgbClr val="C0C0C0"/>
                  </a:outerShdw>
                </a:effectLst>
              </a:rPr>
              <a:t>What do these symbols mean?</a:t>
            </a:r>
          </a:p>
          <a:p>
            <a:r>
              <a:rPr lang="en-US" sz="2600" b="1" dirty="0" smtClean="0">
                <a:solidFill>
                  <a:srgbClr val="001010"/>
                </a:solidFill>
                <a:effectLst>
                  <a:outerShdw blurRad="38100" dist="38100" dir="2700000" algn="tl">
                    <a:srgbClr val="C0C0C0"/>
                  </a:outerShdw>
                </a:effectLst>
              </a:rPr>
              <a:t>Initial observation:  The usual approaches to interpretation are often unhelpful when interpreting symbols</a:t>
            </a:r>
            <a:endParaRPr lang="en-US" sz="26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38400" y="2133600"/>
            <a:ext cx="6400800" cy="3231654"/>
          </a:xfrm>
          <a:prstGeom prst="rect">
            <a:avLst/>
          </a:prstGeom>
          <a:solidFill>
            <a:schemeClr val="bg1"/>
          </a:solidFill>
          <a:ln w="9525">
            <a:noFill/>
            <a:miter lim="800000"/>
            <a:headEnd/>
            <a:tailEnd/>
          </a:ln>
          <a:effectLst/>
        </p:spPr>
        <p:txBody>
          <a:bodyPr wrap="square">
            <a:spAutoFit/>
          </a:bodyPr>
          <a:lstStyle/>
          <a:p>
            <a:pPr>
              <a:spcBef>
                <a:spcPct val="50000"/>
              </a:spcBef>
              <a:buFont typeface="Arial" pitchFamily="34" charset="0"/>
              <a:buChar char="•"/>
            </a:pPr>
            <a:r>
              <a:rPr lang="en-US" sz="2400" dirty="0" smtClean="0"/>
              <a:t>  Literal Meaning / Plain Meaning</a:t>
            </a:r>
          </a:p>
          <a:p>
            <a:pPr>
              <a:spcBef>
                <a:spcPct val="50000"/>
              </a:spcBef>
              <a:buFont typeface="Arial" pitchFamily="34" charset="0"/>
              <a:buChar char="•"/>
            </a:pPr>
            <a:r>
              <a:rPr lang="en-US" sz="2400" dirty="0" smtClean="0"/>
              <a:t>  Author’s Intent / Originalism</a:t>
            </a:r>
          </a:p>
          <a:p>
            <a:pPr>
              <a:spcBef>
                <a:spcPct val="50000"/>
              </a:spcBef>
              <a:buFont typeface="Arial" pitchFamily="34" charset="0"/>
              <a:buChar char="•"/>
            </a:pPr>
            <a:r>
              <a:rPr lang="en-US" sz="2400" dirty="0" smtClean="0"/>
              <a:t>  Textualism / Formalism </a:t>
            </a:r>
          </a:p>
          <a:p>
            <a:pPr>
              <a:spcBef>
                <a:spcPct val="50000"/>
              </a:spcBef>
              <a:buFont typeface="Arial" pitchFamily="34" charset="0"/>
              <a:buChar char="•"/>
            </a:pPr>
            <a:r>
              <a:rPr lang="en-US" sz="2400" dirty="0" smtClean="0"/>
              <a:t>  Purpose</a:t>
            </a:r>
          </a:p>
          <a:p>
            <a:pPr>
              <a:spcBef>
                <a:spcPct val="50000"/>
              </a:spcBef>
              <a:buFont typeface="Arial" pitchFamily="34" charset="0"/>
              <a:buChar char="•"/>
            </a:pPr>
            <a:r>
              <a:rPr lang="en-US" sz="2400" dirty="0" smtClean="0"/>
              <a:t>  Context</a:t>
            </a:r>
          </a:p>
          <a:p>
            <a:pPr>
              <a:spcBef>
                <a:spcPct val="50000"/>
              </a:spcBef>
              <a:buFont typeface="Arial" pitchFamily="34" charset="0"/>
              <a:buChar char="•"/>
            </a:pPr>
            <a:r>
              <a:rPr lang="en-US" sz="2400" dirty="0" smtClean="0"/>
              <a:t>  History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Example: </a:t>
            </a:r>
          </a:p>
          <a:p>
            <a:r>
              <a:rPr lang="en-US" sz="3100" b="1" dirty="0" smtClean="0">
                <a:solidFill>
                  <a:srgbClr val="001010"/>
                </a:solidFill>
                <a:effectLst>
                  <a:outerShdw blurRad="38100" dist="38100" dir="2700000" algn="tl">
                    <a:srgbClr val="C0C0C0"/>
                  </a:outerShdw>
                </a:effectLst>
              </a:rPr>
              <a:t>The Meaning of Burning the Flag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514600" y="6096000"/>
            <a:ext cx="6096000"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War Protestors</a:t>
            </a:r>
            <a:endParaRPr lang="en-US" sz="2400" dirty="0"/>
          </a:p>
        </p:txBody>
      </p:sp>
      <p:pic>
        <p:nvPicPr>
          <p:cNvPr id="16" name="Picture 2"/>
          <p:cNvPicPr>
            <a:picLocks noChangeAspect="1" noChangeArrowheads="1"/>
          </p:cNvPicPr>
          <p:nvPr/>
        </p:nvPicPr>
        <p:blipFill>
          <a:blip r:embed="rId7" cstate="print"/>
          <a:srcRect/>
          <a:stretch>
            <a:fillRect/>
          </a:stretch>
        </p:blipFill>
        <p:spPr bwMode="auto">
          <a:xfrm>
            <a:off x="2514600" y="1905000"/>
            <a:ext cx="60960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Meaning of Burning the Flag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6096000"/>
            <a:ext cx="6400800"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Legionnaires</a:t>
            </a:r>
            <a:endParaRPr lang="en-US" sz="2400" dirty="0"/>
          </a:p>
        </p:txBody>
      </p:sp>
      <p:pic>
        <p:nvPicPr>
          <p:cNvPr id="16" name="Picture 3"/>
          <p:cNvPicPr>
            <a:picLocks noChangeAspect="1" noChangeArrowheads="1"/>
          </p:cNvPicPr>
          <p:nvPr/>
        </p:nvPicPr>
        <p:blipFill>
          <a:blip r:embed="rId7" cstate="print"/>
          <a:srcRect/>
          <a:stretch>
            <a:fillRect/>
          </a:stretch>
        </p:blipFill>
        <p:spPr bwMode="auto">
          <a:xfrm>
            <a:off x="2362200" y="1981200"/>
            <a:ext cx="63246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Swastika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4724400"/>
            <a:ext cx="6400800" cy="1908215"/>
          </a:xfrm>
          <a:prstGeom prst="rect">
            <a:avLst/>
          </a:prstGeom>
          <a:solidFill>
            <a:schemeClr val="bg1"/>
          </a:solidFill>
          <a:ln w="9525">
            <a:noFill/>
            <a:miter lim="800000"/>
            <a:headEnd/>
            <a:tailEnd/>
          </a:ln>
          <a:effectLst/>
        </p:spPr>
        <p:txBody>
          <a:bodyPr wrap="square">
            <a:spAutoFit/>
          </a:bodyPr>
          <a:lstStyle/>
          <a:p>
            <a:pPr lvl="0" fontAlgn="base">
              <a:spcBef>
                <a:spcPct val="0"/>
              </a:spcBef>
              <a:spcAft>
                <a:spcPct val="0"/>
              </a:spcAft>
            </a:pPr>
            <a:r>
              <a:rPr lang="en-US" sz="2800" dirty="0" smtClean="0">
                <a:cs typeface="Arial" charset="0"/>
              </a:rPr>
              <a:t>The Nazi Swastika: </a:t>
            </a:r>
            <a:r>
              <a:rPr lang="en-US" dirty="0" smtClean="0">
                <a:cs typeface="Arial" charset="0"/>
              </a:rPr>
              <a:t>In his 1925 work </a:t>
            </a:r>
            <a:r>
              <a:rPr lang="en-US" i="1" dirty="0" smtClean="0">
                <a:cs typeface="Arial" charset="0"/>
                <a:hlinkClick r:id="rId7" tooltip="Mein Kampf"/>
              </a:rPr>
              <a:t>Mein Kampf</a:t>
            </a:r>
            <a:r>
              <a:rPr lang="en-US" i="1" dirty="0" smtClean="0">
                <a:cs typeface="Arial" charset="0"/>
              </a:rPr>
              <a:t>,</a:t>
            </a:r>
            <a:r>
              <a:rPr lang="en-US" dirty="0" smtClean="0">
                <a:cs typeface="Arial" charset="0"/>
              </a:rPr>
              <a:t> </a:t>
            </a:r>
            <a:r>
              <a:rPr lang="en-US" dirty="0" smtClean="0">
                <a:cs typeface="Arial" charset="0"/>
                <a:hlinkClick r:id="rId8" tooltip="Adolf Hitler"/>
              </a:rPr>
              <a:t>Adolf Hitler</a:t>
            </a:r>
            <a:r>
              <a:rPr lang="en-US" dirty="0" smtClean="0">
                <a:cs typeface="Arial" charset="0"/>
              </a:rPr>
              <a:t> wrote: I myself, meanwhile, after innumerable attempts, had laid down a final form; a flag with a red background, a white disk, and a black swastika in the middle. After long trials I also found a definite proportion between the size of the flag and the size of the white disk, as well as the shape and thickness of the swastika.</a:t>
            </a:r>
          </a:p>
        </p:txBody>
      </p:sp>
      <p:pic>
        <p:nvPicPr>
          <p:cNvPr id="17" name="Picture 4"/>
          <p:cNvPicPr>
            <a:picLocks noChangeAspect="1" noChangeArrowheads="1"/>
          </p:cNvPicPr>
          <p:nvPr/>
        </p:nvPicPr>
        <p:blipFill>
          <a:blip r:embed="rId9" cstate="print"/>
          <a:srcRect/>
          <a:stretch>
            <a:fillRect/>
          </a:stretch>
        </p:blipFill>
        <p:spPr bwMode="auto">
          <a:xfrm>
            <a:off x="2362200" y="1295400"/>
            <a:ext cx="3429000" cy="3276600"/>
          </a:xfrm>
          <a:prstGeom prst="rect">
            <a:avLst/>
          </a:prstGeom>
          <a:noFill/>
          <a:ln w="9525">
            <a:noFill/>
            <a:miter lim="800000"/>
            <a:headEnd/>
            <a:tailEnd/>
          </a:ln>
        </p:spPr>
      </p:pic>
      <p:pic>
        <p:nvPicPr>
          <p:cNvPr id="18" name="Picture 2"/>
          <p:cNvPicPr>
            <a:picLocks noChangeAspect="1" noChangeArrowheads="1"/>
          </p:cNvPicPr>
          <p:nvPr/>
        </p:nvPicPr>
        <p:blipFill>
          <a:blip r:embed="rId10" cstate="print"/>
          <a:srcRect/>
          <a:stretch>
            <a:fillRect/>
          </a:stretch>
        </p:blipFill>
        <p:spPr bwMode="auto">
          <a:xfrm>
            <a:off x="6248400" y="762000"/>
            <a:ext cx="2324100" cy="2514600"/>
          </a:xfrm>
          <a:prstGeom prst="rect">
            <a:avLst/>
          </a:prstGeom>
          <a:noFill/>
          <a:ln w="9525">
            <a:noFill/>
            <a:miter lim="800000"/>
            <a:headEnd/>
            <a:tailEnd/>
          </a:ln>
        </p:spPr>
      </p:pic>
      <p:sp>
        <p:nvSpPr>
          <p:cNvPr id="19" name="TextBox 18"/>
          <p:cNvSpPr txBox="1"/>
          <p:nvPr/>
        </p:nvSpPr>
        <p:spPr>
          <a:xfrm>
            <a:off x="6248400" y="3429000"/>
            <a:ext cx="2667000" cy="830997"/>
          </a:xfrm>
          <a:prstGeom prst="rect">
            <a:avLst/>
          </a:prstGeom>
          <a:noFill/>
        </p:spPr>
        <p:txBody>
          <a:bodyPr wrap="square" rtlCol="0">
            <a:spAutoFit/>
          </a:bodyPr>
          <a:lstStyle/>
          <a:p>
            <a:r>
              <a:rPr lang="en-US" sz="2400" dirty="0" smtClean="0"/>
              <a:t>A clear and notorious symbol</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762000"/>
          </a:xfrm>
        </p:spPr>
        <p:txBody>
          <a:bodyPr/>
          <a:lstStyle/>
          <a:p>
            <a:r>
              <a:rPr lang="en-US" dirty="0" smtClean="0"/>
              <a:t>Swastikas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28600" y="838200"/>
            <a:ext cx="1572039" cy="1371600"/>
          </a:xfrm>
          <a:prstGeom prst="rect">
            <a:avLst/>
          </a:prstGeom>
          <a:noFill/>
          <a:ln w="9525">
            <a:noFill/>
            <a:miter lim="800000"/>
            <a:headEnd/>
            <a:tailEnd/>
          </a:ln>
        </p:spPr>
      </p:pic>
      <p:sp>
        <p:nvSpPr>
          <p:cNvPr id="5" name="Rectangle 4"/>
          <p:cNvSpPr/>
          <p:nvPr/>
        </p:nvSpPr>
        <p:spPr>
          <a:xfrm>
            <a:off x="152400" y="2209800"/>
            <a:ext cx="1752600" cy="461665"/>
          </a:xfrm>
          <a:prstGeom prst="rect">
            <a:avLst/>
          </a:prstGeom>
        </p:spPr>
        <p:txBody>
          <a:bodyPr wrap="square">
            <a:spAutoFit/>
          </a:bodyPr>
          <a:lstStyle/>
          <a:p>
            <a:r>
              <a:rPr lang="en-US" sz="1200" dirty="0" smtClean="0"/>
              <a:t>The swastika in the decorative Hindu form</a:t>
            </a:r>
            <a:endParaRPr lang="en-US" sz="1200" dirty="0"/>
          </a:p>
        </p:txBody>
      </p:sp>
      <p:pic>
        <p:nvPicPr>
          <p:cNvPr id="1027" name="Picture 3"/>
          <p:cNvPicPr>
            <a:picLocks noChangeAspect="1" noChangeArrowheads="1"/>
          </p:cNvPicPr>
          <p:nvPr/>
        </p:nvPicPr>
        <p:blipFill>
          <a:blip r:embed="rId4" cstate="print"/>
          <a:srcRect/>
          <a:stretch>
            <a:fillRect/>
          </a:stretch>
        </p:blipFill>
        <p:spPr bwMode="auto">
          <a:xfrm>
            <a:off x="228600" y="2895600"/>
            <a:ext cx="1828800" cy="1371600"/>
          </a:xfrm>
          <a:prstGeom prst="rect">
            <a:avLst/>
          </a:prstGeom>
          <a:noFill/>
          <a:ln w="9525">
            <a:noFill/>
            <a:miter lim="800000"/>
            <a:headEnd/>
            <a:tailEnd/>
          </a:ln>
        </p:spPr>
      </p:pic>
      <p:sp>
        <p:nvSpPr>
          <p:cNvPr id="7" name="Rectangle 6"/>
          <p:cNvSpPr/>
          <p:nvPr/>
        </p:nvSpPr>
        <p:spPr>
          <a:xfrm>
            <a:off x="228600" y="4267200"/>
            <a:ext cx="1828800" cy="461665"/>
          </a:xfrm>
          <a:prstGeom prst="rect">
            <a:avLst/>
          </a:prstGeom>
        </p:spPr>
        <p:txBody>
          <a:bodyPr wrap="square">
            <a:spAutoFit/>
          </a:bodyPr>
          <a:lstStyle/>
          <a:p>
            <a:r>
              <a:rPr lang="en-US" sz="1200" dirty="0" smtClean="0"/>
              <a:t>The Administrative Office of Woljeongsa in South Korea</a:t>
            </a:r>
            <a:endParaRPr lang="en-US" sz="1200" dirty="0"/>
          </a:p>
        </p:txBody>
      </p:sp>
      <p:pic>
        <p:nvPicPr>
          <p:cNvPr id="1029" name="Picture 5"/>
          <p:cNvPicPr>
            <a:picLocks noChangeAspect="1" noChangeArrowheads="1"/>
          </p:cNvPicPr>
          <p:nvPr/>
        </p:nvPicPr>
        <p:blipFill>
          <a:blip r:embed="rId5" cstate="print"/>
          <a:srcRect/>
          <a:stretch>
            <a:fillRect/>
          </a:stretch>
        </p:blipFill>
        <p:spPr bwMode="auto">
          <a:xfrm>
            <a:off x="2590800" y="838200"/>
            <a:ext cx="2034540" cy="1714500"/>
          </a:xfrm>
          <a:prstGeom prst="rect">
            <a:avLst/>
          </a:prstGeom>
          <a:noFill/>
          <a:ln w="9525">
            <a:noFill/>
            <a:miter lim="800000"/>
            <a:headEnd/>
            <a:tailEnd/>
          </a:ln>
        </p:spPr>
      </p:pic>
      <p:sp>
        <p:nvSpPr>
          <p:cNvPr id="11" name="Rectangle 10"/>
          <p:cNvSpPr/>
          <p:nvPr/>
        </p:nvSpPr>
        <p:spPr>
          <a:xfrm>
            <a:off x="2438400" y="2590800"/>
            <a:ext cx="1981200" cy="830997"/>
          </a:xfrm>
          <a:prstGeom prst="rect">
            <a:avLst/>
          </a:prstGeom>
        </p:spPr>
        <p:txBody>
          <a:bodyPr wrap="square">
            <a:spAutoFit/>
          </a:bodyPr>
          <a:lstStyle/>
          <a:p>
            <a:r>
              <a:rPr lang="en-US" sz="1200" dirty="0" smtClean="0"/>
              <a:t>Two swastikas on an ancient Greek Kantharos, Attica, ca. 780 BC. It is displayed at Staatliche Antikensammlungen</a:t>
            </a:r>
            <a:endParaRPr lang="en-US" sz="1200" dirty="0"/>
          </a:p>
        </p:txBody>
      </p:sp>
      <p:pic>
        <p:nvPicPr>
          <p:cNvPr id="1030" name="Picture 6"/>
          <p:cNvPicPr>
            <a:picLocks noChangeAspect="1" noChangeArrowheads="1"/>
          </p:cNvPicPr>
          <p:nvPr/>
        </p:nvPicPr>
        <p:blipFill>
          <a:blip r:embed="rId6" cstate="print"/>
          <a:srcRect/>
          <a:stretch>
            <a:fillRect/>
          </a:stretch>
        </p:blipFill>
        <p:spPr bwMode="auto">
          <a:xfrm>
            <a:off x="2286000" y="4038600"/>
            <a:ext cx="1747837" cy="1774454"/>
          </a:xfrm>
          <a:prstGeom prst="rect">
            <a:avLst/>
          </a:prstGeom>
          <a:noFill/>
          <a:ln w="9525">
            <a:noFill/>
            <a:miter lim="800000"/>
            <a:headEnd/>
            <a:tailEnd/>
          </a:ln>
        </p:spPr>
      </p:pic>
      <p:sp>
        <p:nvSpPr>
          <p:cNvPr id="13" name="Rectangle 12"/>
          <p:cNvSpPr/>
          <p:nvPr/>
        </p:nvSpPr>
        <p:spPr>
          <a:xfrm>
            <a:off x="2209800" y="5867400"/>
            <a:ext cx="1752600" cy="461665"/>
          </a:xfrm>
          <a:prstGeom prst="rect">
            <a:avLst/>
          </a:prstGeom>
        </p:spPr>
        <p:txBody>
          <a:bodyPr wrap="square">
            <a:spAutoFit/>
          </a:bodyPr>
          <a:lstStyle/>
          <a:p>
            <a:r>
              <a:rPr lang="en-US" sz="1200" dirty="0" smtClean="0"/>
              <a:t>The Samarra bowl, at the Pergamonmuseum, Berlin.</a:t>
            </a:r>
            <a:endParaRPr lang="en-US" sz="1200" dirty="0"/>
          </a:p>
        </p:txBody>
      </p:sp>
      <p:pic>
        <p:nvPicPr>
          <p:cNvPr id="1031" name="Picture 7"/>
          <p:cNvPicPr>
            <a:picLocks noChangeAspect="1" noChangeArrowheads="1"/>
          </p:cNvPicPr>
          <p:nvPr/>
        </p:nvPicPr>
        <p:blipFill>
          <a:blip r:embed="rId7" cstate="print"/>
          <a:srcRect/>
          <a:stretch>
            <a:fillRect/>
          </a:stretch>
        </p:blipFill>
        <p:spPr bwMode="auto">
          <a:xfrm>
            <a:off x="5257800" y="457200"/>
            <a:ext cx="2882397" cy="1662112"/>
          </a:xfrm>
          <a:prstGeom prst="rect">
            <a:avLst/>
          </a:prstGeom>
          <a:noFill/>
          <a:ln w="9525">
            <a:noFill/>
            <a:miter lim="800000"/>
            <a:headEnd/>
            <a:tailEnd/>
          </a:ln>
        </p:spPr>
      </p:pic>
      <p:sp>
        <p:nvSpPr>
          <p:cNvPr id="15" name="Rectangle 14"/>
          <p:cNvSpPr/>
          <p:nvPr/>
        </p:nvSpPr>
        <p:spPr>
          <a:xfrm>
            <a:off x="5181600" y="2209800"/>
            <a:ext cx="2514600" cy="461665"/>
          </a:xfrm>
          <a:prstGeom prst="rect">
            <a:avLst/>
          </a:prstGeom>
        </p:spPr>
        <p:txBody>
          <a:bodyPr wrap="square">
            <a:spAutoFit/>
          </a:bodyPr>
          <a:lstStyle/>
          <a:p>
            <a:r>
              <a:rPr lang="en-US" sz="1200" dirty="0" smtClean="0"/>
              <a:t>Seals from the Indus Valley Civilization preserved at the British Museum</a:t>
            </a:r>
            <a:endParaRPr lang="en-US" sz="1200" dirty="0"/>
          </a:p>
        </p:txBody>
      </p:sp>
      <p:pic>
        <p:nvPicPr>
          <p:cNvPr id="1032" name="Picture 8"/>
          <p:cNvPicPr>
            <a:picLocks noChangeAspect="1" noChangeArrowheads="1"/>
          </p:cNvPicPr>
          <p:nvPr/>
        </p:nvPicPr>
        <p:blipFill>
          <a:blip r:embed="rId8" cstate="print"/>
          <a:srcRect/>
          <a:stretch>
            <a:fillRect/>
          </a:stretch>
        </p:blipFill>
        <p:spPr bwMode="auto">
          <a:xfrm>
            <a:off x="4267200" y="3124200"/>
            <a:ext cx="2265246" cy="1962150"/>
          </a:xfrm>
          <a:prstGeom prst="rect">
            <a:avLst/>
          </a:prstGeom>
          <a:noFill/>
          <a:ln w="9525">
            <a:noFill/>
            <a:miter lim="800000"/>
            <a:headEnd/>
            <a:tailEnd/>
          </a:ln>
        </p:spPr>
      </p:pic>
      <p:sp>
        <p:nvSpPr>
          <p:cNvPr id="17" name="Rectangle 16"/>
          <p:cNvSpPr/>
          <p:nvPr/>
        </p:nvSpPr>
        <p:spPr>
          <a:xfrm>
            <a:off x="4191000" y="5181600"/>
            <a:ext cx="2362200" cy="461665"/>
          </a:xfrm>
          <a:prstGeom prst="rect">
            <a:avLst/>
          </a:prstGeom>
        </p:spPr>
        <p:txBody>
          <a:bodyPr wrap="square">
            <a:spAutoFit/>
          </a:bodyPr>
          <a:lstStyle/>
          <a:p>
            <a:r>
              <a:rPr lang="en-US" sz="1200" dirty="0" smtClean="0"/>
              <a:t>Swastika on the doorstep of an apartment in Maharshtra, India</a:t>
            </a:r>
            <a:endParaRPr lang="en-US" sz="1200" dirty="0"/>
          </a:p>
        </p:txBody>
      </p:sp>
      <p:pic>
        <p:nvPicPr>
          <p:cNvPr id="1033" name="Picture 9"/>
          <p:cNvPicPr>
            <a:picLocks noChangeAspect="1" noChangeArrowheads="1"/>
          </p:cNvPicPr>
          <p:nvPr/>
        </p:nvPicPr>
        <p:blipFill>
          <a:blip r:embed="rId9" cstate="print"/>
          <a:srcRect/>
          <a:stretch>
            <a:fillRect/>
          </a:stretch>
        </p:blipFill>
        <p:spPr bwMode="auto">
          <a:xfrm>
            <a:off x="533400" y="4876800"/>
            <a:ext cx="838200" cy="1207994"/>
          </a:xfrm>
          <a:prstGeom prst="rect">
            <a:avLst/>
          </a:prstGeom>
          <a:noFill/>
          <a:ln w="9525">
            <a:noFill/>
            <a:miter lim="800000"/>
            <a:headEnd/>
            <a:tailEnd/>
          </a:ln>
        </p:spPr>
      </p:pic>
      <p:sp>
        <p:nvSpPr>
          <p:cNvPr id="19" name="Rectangle 18"/>
          <p:cNvSpPr/>
          <p:nvPr/>
        </p:nvSpPr>
        <p:spPr>
          <a:xfrm>
            <a:off x="457200" y="6096000"/>
            <a:ext cx="988925" cy="276999"/>
          </a:xfrm>
          <a:prstGeom prst="rect">
            <a:avLst/>
          </a:prstGeom>
        </p:spPr>
        <p:txBody>
          <a:bodyPr wrap="none">
            <a:spAutoFit/>
          </a:bodyPr>
          <a:lstStyle/>
          <a:p>
            <a:r>
              <a:rPr lang="en-US" sz="1200" dirty="0" smtClean="0"/>
              <a:t>Jain swastika</a:t>
            </a:r>
            <a:endParaRPr lang="en-US" sz="1200" dirty="0"/>
          </a:p>
        </p:txBody>
      </p:sp>
      <p:pic>
        <p:nvPicPr>
          <p:cNvPr id="1034" name="Picture 10"/>
          <p:cNvPicPr>
            <a:picLocks noChangeAspect="1" noChangeArrowheads="1"/>
          </p:cNvPicPr>
          <p:nvPr/>
        </p:nvPicPr>
        <p:blipFill>
          <a:blip r:embed="rId10" cstate="print"/>
          <a:srcRect/>
          <a:stretch>
            <a:fillRect/>
          </a:stretch>
        </p:blipFill>
        <p:spPr bwMode="auto">
          <a:xfrm>
            <a:off x="6705600" y="3657600"/>
            <a:ext cx="2184400" cy="1981200"/>
          </a:xfrm>
          <a:prstGeom prst="rect">
            <a:avLst/>
          </a:prstGeom>
          <a:noFill/>
          <a:ln w="9525">
            <a:noFill/>
            <a:miter lim="800000"/>
            <a:headEnd/>
            <a:tailEnd/>
          </a:ln>
        </p:spPr>
      </p:pic>
      <p:sp>
        <p:nvSpPr>
          <p:cNvPr id="21" name="Rectangle 20"/>
          <p:cNvSpPr/>
          <p:nvPr/>
        </p:nvSpPr>
        <p:spPr>
          <a:xfrm>
            <a:off x="6705600" y="5791200"/>
            <a:ext cx="2438400" cy="646331"/>
          </a:xfrm>
          <a:prstGeom prst="rect">
            <a:avLst/>
          </a:prstGeom>
        </p:spPr>
        <p:txBody>
          <a:bodyPr wrap="square">
            <a:spAutoFit/>
          </a:bodyPr>
          <a:lstStyle/>
          <a:p>
            <a:r>
              <a:rPr lang="en-US" sz="1200" dirty="0" smtClean="0"/>
              <a:t>Golden necklace of three </a:t>
            </a:r>
            <a:r>
              <a:rPr lang="en-US" sz="1200" b="1" dirty="0" smtClean="0"/>
              <a:t>Swastikas</a:t>
            </a:r>
            <a:r>
              <a:rPr lang="en-US" sz="1200" dirty="0" smtClean="0"/>
              <a:t> found in Marlik, Gilan Province Iran, dates back to first millennium B.C.</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smtClean="0"/>
              <a:t>Swastikas (cont.)</a:t>
            </a:r>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533400" y="1066800"/>
            <a:ext cx="1752600" cy="1905000"/>
          </a:xfrm>
          <a:prstGeom prst="rect">
            <a:avLst/>
          </a:prstGeom>
          <a:noFill/>
          <a:ln w="9525">
            <a:noFill/>
            <a:miter lim="800000"/>
            <a:headEnd/>
            <a:tailEnd/>
          </a:ln>
        </p:spPr>
      </p:pic>
      <p:sp>
        <p:nvSpPr>
          <p:cNvPr id="5" name="Rectangle 4"/>
          <p:cNvSpPr/>
          <p:nvPr/>
        </p:nvSpPr>
        <p:spPr>
          <a:xfrm>
            <a:off x="457200" y="2971800"/>
            <a:ext cx="1752600" cy="646331"/>
          </a:xfrm>
          <a:prstGeom prst="rect">
            <a:avLst/>
          </a:prstGeom>
        </p:spPr>
        <p:txBody>
          <a:bodyPr wrap="square">
            <a:spAutoFit/>
          </a:bodyPr>
          <a:lstStyle/>
          <a:p>
            <a:r>
              <a:rPr lang="en-US" sz="1200" dirty="0" smtClean="0"/>
              <a:t>Chilocco Indian Agricultural School basketball team in 1909</a:t>
            </a:r>
            <a:endParaRPr lang="en-US" sz="1200" dirty="0"/>
          </a:p>
        </p:txBody>
      </p:sp>
      <p:pic>
        <p:nvPicPr>
          <p:cNvPr id="61443" name="Picture 3"/>
          <p:cNvPicPr>
            <a:picLocks noChangeAspect="1" noChangeArrowheads="1"/>
          </p:cNvPicPr>
          <p:nvPr/>
        </p:nvPicPr>
        <p:blipFill>
          <a:blip r:embed="rId4" cstate="print"/>
          <a:srcRect/>
          <a:stretch>
            <a:fillRect/>
          </a:stretch>
        </p:blipFill>
        <p:spPr bwMode="auto">
          <a:xfrm>
            <a:off x="228600" y="3886200"/>
            <a:ext cx="2095500" cy="1905000"/>
          </a:xfrm>
          <a:prstGeom prst="rect">
            <a:avLst/>
          </a:prstGeom>
          <a:noFill/>
          <a:ln w="9525">
            <a:noFill/>
            <a:miter lim="800000"/>
            <a:headEnd/>
            <a:tailEnd/>
          </a:ln>
        </p:spPr>
      </p:pic>
      <p:sp>
        <p:nvSpPr>
          <p:cNvPr id="7" name="Rectangle 6"/>
          <p:cNvSpPr/>
          <p:nvPr/>
        </p:nvSpPr>
        <p:spPr>
          <a:xfrm>
            <a:off x="152400" y="5867400"/>
            <a:ext cx="2286000" cy="830997"/>
          </a:xfrm>
          <a:prstGeom prst="rect">
            <a:avLst/>
          </a:prstGeom>
        </p:spPr>
        <p:txBody>
          <a:bodyPr wrap="square">
            <a:spAutoFit/>
          </a:bodyPr>
          <a:lstStyle/>
          <a:p>
            <a:r>
              <a:rPr lang="en-US" sz="1200" dirty="0" smtClean="0"/>
              <a:t>Greek helmet with swastika marks on the top part (circled), 350-325 BC from Taranto, found at Herculanum. Cabinet des Medailles, Paris.</a:t>
            </a:r>
            <a:endParaRPr lang="en-US" sz="1200" dirty="0"/>
          </a:p>
        </p:txBody>
      </p:sp>
      <p:pic>
        <p:nvPicPr>
          <p:cNvPr id="61444" name="Picture 4"/>
          <p:cNvPicPr>
            <a:picLocks noChangeAspect="1" noChangeArrowheads="1"/>
          </p:cNvPicPr>
          <p:nvPr/>
        </p:nvPicPr>
        <p:blipFill>
          <a:blip r:embed="rId5" cstate="print"/>
          <a:srcRect/>
          <a:stretch>
            <a:fillRect/>
          </a:stretch>
        </p:blipFill>
        <p:spPr bwMode="auto">
          <a:xfrm>
            <a:off x="2667000" y="1295400"/>
            <a:ext cx="1752600" cy="1828800"/>
          </a:xfrm>
          <a:prstGeom prst="rect">
            <a:avLst/>
          </a:prstGeom>
          <a:noFill/>
          <a:ln w="9525">
            <a:noFill/>
            <a:miter lim="800000"/>
            <a:headEnd/>
            <a:tailEnd/>
          </a:ln>
        </p:spPr>
      </p:pic>
      <p:sp>
        <p:nvSpPr>
          <p:cNvPr id="9" name="Rectangle 8"/>
          <p:cNvSpPr/>
          <p:nvPr/>
        </p:nvSpPr>
        <p:spPr>
          <a:xfrm>
            <a:off x="2667000" y="3200400"/>
            <a:ext cx="1600200" cy="830997"/>
          </a:xfrm>
          <a:prstGeom prst="rect">
            <a:avLst/>
          </a:prstGeom>
        </p:spPr>
        <p:txBody>
          <a:bodyPr wrap="square">
            <a:spAutoFit/>
          </a:bodyPr>
          <a:lstStyle/>
          <a:p>
            <a:r>
              <a:rPr lang="en-US" sz="1200" dirty="0" smtClean="0"/>
              <a:t>Etruscan pendant with swastika symbols, Bolsena, Italy, 700-650 BCE. Louvre Museum.</a:t>
            </a:r>
            <a:endParaRPr lang="en-US" sz="1200" dirty="0"/>
          </a:p>
        </p:txBody>
      </p:sp>
      <p:pic>
        <p:nvPicPr>
          <p:cNvPr id="61445" name="Picture 5"/>
          <p:cNvPicPr>
            <a:picLocks noChangeAspect="1" noChangeArrowheads="1"/>
          </p:cNvPicPr>
          <p:nvPr/>
        </p:nvPicPr>
        <p:blipFill>
          <a:blip r:embed="rId6" cstate="print"/>
          <a:srcRect/>
          <a:stretch>
            <a:fillRect/>
          </a:stretch>
        </p:blipFill>
        <p:spPr bwMode="auto">
          <a:xfrm>
            <a:off x="4114800" y="4114800"/>
            <a:ext cx="1752600" cy="1676400"/>
          </a:xfrm>
          <a:prstGeom prst="rect">
            <a:avLst/>
          </a:prstGeom>
          <a:noFill/>
          <a:ln w="9525">
            <a:noFill/>
            <a:miter lim="800000"/>
            <a:headEnd/>
            <a:tailEnd/>
          </a:ln>
        </p:spPr>
      </p:pic>
      <p:sp>
        <p:nvSpPr>
          <p:cNvPr id="11" name="Rectangle 10"/>
          <p:cNvSpPr/>
          <p:nvPr/>
        </p:nvSpPr>
        <p:spPr>
          <a:xfrm>
            <a:off x="4038600" y="5867400"/>
            <a:ext cx="2514600" cy="461665"/>
          </a:xfrm>
          <a:prstGeom prst="rect">
            <a:avLst/>
          </a:prstGeom>
        </p:spPr>
        <p:txBody>
          <a:bodyPr wrap="square">
            <a:spAutoFit/>
          </a:bodyPr>
          <a:lstStyle/>
          <a:p>
            <a:r>
              <a:rPr lang="en-US" sz="1200" i="1" dirty="0" smtClean="0"/>
              <a:t>Hands of God, </a:t>
            </a:r>
            <a:r>
              <a:rPr lang="en-US" sz="1200" dirty="0" smtClean="0"/>
              <a:t>a symbol of early ethnic pre-Christian religions in central Europe</a:t>
            </a:r>
            <a:endParaRPr lang="en-US" sz="1200" dirty="0"/>
          </a:p>
        </p:txBody>
      </p:sp>
      <p:pic>
        <p:nvPicPr>
          <p:cNvPr id="61446" name="Picture 6"/>
          <p:cNvPicPr>
            <a:picLocks noChangeAspect="1" noChangeArrowheads="1"/>
          </p:cNvPicPr>
          <p:nvPr/>
        </p:nvPicPr>
        <p:blipFill>
          <a:blip r:embed="rId7" cstate="print"/>
          <a:srcRect/>
          <a:stretch>
            <a:fillRect/>
          </a:stretch>
        </p:blipFill>
        <p:spPr bwMode="auto">
          <a:xfrm>
            <a:off x="4724400" y="381000"/>
            <a:ext cx="4149529" cy="3581400"/>
          </a:xfrm>
          <a:prstGeom prst="rect">
            <a:avLst/>
          </a:prstGeom>
          <a:noFill/>
          <a:ln w="9525">
            <a:noFill/>
            <a:miter lim="800000"/>
            <a:headEnd/>
            <a:tailEnd/>
          </a:ln>
        </p:spPr>
      </p:pic>
      <p:sp>
        <p:nvSpPr>
          <p:cNvPr id="13" name="Rectangle 12"/>
          <p:cNvSpPr/>
          <p:nvPr/>
        </p:nvSpPr>
        <p:spPr>
          <a:xfrm>
            <a:off x="6934200" y="4038600"/>
            <a:ext cx="1867947" cy="276999"/>
          </a:xfrm>
          <a:prstGeom prst="rect">
            <a:avLst/>
          </a:prstGeom>
        </p:spPr>
        <p:txBody>
          <a:bodyPr wrap="square">
            <a:spAutoFit/>
          </a:bodyPr>
          <a:lstStyle/>
          <a:p>
            <a:r>
              <a:rPr lang="en-US" sz="1200" dirty="0" smtClean="0"/>
              <a:t>Carlsberg's Elephant Tower</a:t>
            </a:r>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C.S. Peirce’s Theory of Signs </a:t>
            </a:r>
            <a:endParaRPr lang="en-US" sz="3100" b="1" dirty="0">
              <a:solidFill>
                <a:srgbClr val="001010"/>
              </a:solidFill>
              <a:effectLst>
                <a:outerShdw blurRad="38100" dist="38100" dir="2700000" algn="tl">
                  <a:srgbClr val="C0C0C0"/>
                </a:outerShdw>
              </a:effectLst>
            </a:endParaRPr>
          </a:p>
        </p:txBody>
      </p:sp>
      <p:sp>
        <p:nvSpPr>
          <p:cNvPr id="17" name="TextBox 16"/>
          <p:cNvSpPr txBox="1"/>
          <p:nvPr/>
        </p:nvSpPr>
        <p:spPr>
          <a:xfrm>
            <a:off x="2286000" y="1905000"/>
            <a:ext cx="6705600" cy="4739759"/>
          </a:xfrm>
          <a:prstGeom prst="rect">
            <a:avLst/>
          </a:prstGeom>
          <a:noFill/>
        </p:spPr>
        <p:txBody>
          <a:bodyPr wrap="square" rtlCol="0">
            <a:spAutoFit/>
          </a:bodyPr>
          <a:lstStyle/>
          <a:p>
            <a:r>
              <a:rPr lang="en-US" sz="2800" dirty="0" smtClean="0"/>
              <a:t>Definition: </a:t>
            </a:r>
            <a:r>
              <a:rPr lang="en-US" sz="3200" dirty="0" smtClean="0"/>
              <a:t>“</a:t>
            </a:r>
            <a:r>
              <a:rPr lang="en-US" sz="2800" dirty="0" smtClean="0"/>
              <a:t>A sign is something that stands for something else to someone in some respect.”</a:t>
            </a:r>
          </a:p>
          <a:p>
            <a:endParaRPr lang="en-US" dirty="0" smtClean="0"/>
          </a:p>
          <a:p>
            <a:pPr lvl="1">
              <a:buFont typeface="Arial" pitchFamily="34" charset="0"/>
              <a:buChar char="•"/>
            </a:pPr>
            <a:r>
              <a:rPr lang="en-US" sz="2800" dirty="0" smtClean="0"/>
              <a:t> </a:t>
            </a:r>
            <a:r>
              <a:rPr lang="en-US" sz="2800" dirty="0" smtClean="0">
                <a:solidFill>
                  <a:srgbClr val="C00000"/>
                </a:solidFill>
              </a:rPr>
              <a:t>Sign</a:t>
            </a:r>
            <a:r>
              <a:rPr lang="en-US" sz="2800" dirty="0" smtClean="0"/>
              <a:t>: signifier (letter, word, symbol) </a:t>
            </a:r>
          </a:p>
          <a:p>
            <a:pPr lvl="1">
              <a:buFont typeface="Arial" pitchFamily="34" charset="0"/>
              <a:buChar char="•"/>
            </a:pPr>
            <a:r>
              <a:rPr lang="en-US" sz="2800" dirty="0" smtClean="0"/>
              <a:t> </a:t>
            </a:r>
            <a:r>
              <a:rPr lang="en-US" sz="2800" dirty="0" smtClean="0">
                <a:solidFill>
                  <a:srgbClr val="C00000"/>
                </a:solidFill>
              </a:rPr>
              <a:t>Something</a:t>
            </a:r>
            <a:r>
              <a:rPr lang="en-US" sz="2800" dirty="0" smtClean="0"/>
              <a:t>: tangible and identifiable</a:t>
            </a:r>
          </a:p>
          <a:p>
            <a:pPr lvl="1">
              <a:buFont typeface="Arial" pitchFamily="34" charset="0"/>
              <a:buChar char="•"/>
            </a:pPr>
            <a:r>
              <a:rPr lang="en-US" sz="2800" dirty="0" smtClean="0"/>
              <a:t> </a:t>
            </a:r>
            <a:r>
              <a:rPr lang="en-US" sz="2800" dirty="0" smtClean="0">
                <a:solidFill>
                  <a:srgbClr val="C00000"/>
                </a:solidFill>
              </a:rPr>
              <a:t>Stands for</a:t>
            </a:r>
            <a:r>
              <a:rPr lang="en-US" sz="2800" dirty="0" smtClean="0"/>
              <a:t>: represents (interpretant)</a:t>
            </a:r>
          </a:p>
          <a:p>
            <a:pPr lvl="1">
              <a:buFont typeface="Arial" pitchFamily="34" charset="0"/>
              <a:buChar char="•"/>
            </a:pPr>
            <a:r>
              <a:rPr lang="en-US" sz="2800" dirty="0" smtClean="0"/>
              <a:t> </a:t>
            </a:r>
            <a:r>
              <a:rPr lang="en-US" sz="2800" dirty="0" smtClean="0">
                <a:solidFill>
                  <a:srgbClr val="C00000"/>
                </a:solidFill>
              </a:rPr>
              <a:t>Something else</a:t>
            </a:r>
            <a:r>
              <a:rPr lang="en-US" sz="2800" dirty="0" smtClean="0"/>
              <a:t>: object, signified, referrant</a:t>
            </a:r>
          </a:p>
          <a:p>
            <a:pPr lvl="1">
              <a:buFont typeface="Arial" pitchFamily="34" charset="0"/>
              <a:buChar char="•"/>
            </a:pPr>
            <a:r>
              <a:rPr lang="en-US" sz="2800" dirty="0" smtClean="0"/>
              <a:t> </a:t>
            </a:r>
            <a:r>
              <a:rPr lang="en-US" sz="2800" dirty="0" smtClean="0">
                <a:solidFill>
                  <a:srgbClr val="C00000"/>
                </a:solidFill>
              </a:rPr>
              <a:t>to Someone</a:t>
            </a:r>
            <a:r>
              <a:rPr lang="en-US" sz="2800" dirty="0" smtClean="0"/>
              <a:t>: interpreter / group of interpreters</a:t>
            </a:r>
          </a:p>
          <a:p>
            <a:pPr lvl="1">
              <a:buFont typeface="Arial" pitchFamily="34" charset="0"/>
              <a:buChar char="•"/>
            </a:pPr>
            <a:r>
              <a:rPr lang="en-US" sz="2800" dirty="0" smtClean="0"/>
              <a:t> </a:t>
            </a:r>
            <a:r>
              <a:rPr lang="en-US" sz="2800" dirty="0" smtClean="0">
                <a:solidFill>
                  <a:srgbClr val="C00000"/>
                </a:solidFill>
              </a:rPr>
              <a:t>in Some respect</a:t>
            </a:r>
            <a:r>
              <a:rPr lang="en-US" sz="2800" dirty="0" smtClean="0"/>
              <a:t>: context, selective, abstract, layers of meaning</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204927"/>
            <a:ext cx="6934200" cy="1415772"/>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Example:  The “Jesus Fish”</a:t>
            </a:r>
          </a:p>
          <a:p>
            <a:r>
              <a:rPr lang="en-US" sz="2400" b="1" dirty="0" smtClean="0">
                <a:solidFill>
                  <a:srgbClr val="001010"/>
                </a:solidFill>
                <a:effectLst>
                  <a:outerShdw blurRad="38100" dist="38100" dir="2700000" algn="tl">
                    <a:srgbClr val="C0C0C0"/>
                  </a:outerShdw>
                </a:effectLst>
              </a:rPr>
              <a:t>Sign, something, stands for, something else, to someone, in some respect</a:t>
            </a:r>
            <a:r>
              <a:rPr lang="en-US" sz="3100" b="1" dirty="0" smtClean="0">
                <a:solidFill>
                  <a:srgbClr val="001010"/>
                </a:solidFill>
                <a:effectLst>
                  <a:outerShdw blurRad="38100" dist="38100" dir="2700000" algn="tl">
                    <a:srgbClr val="C0C0C0"/>
                  </a:outerShdw>
                </a:effectLst>
              </a:rPr>
              <a:t>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38400" y="6019800"/>
            <a:ext cx="5486400" cy="738664"/>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Follow me, and I will make you fishers of men.</a:t>
            </a:r>
            <a:endParaRPr lang="en-US" sz="1200" dirty="0" smtClean="0"/>
          </a:p>
          <a:p>
            <a:pPr>
              <a:spcBef>
                <a:spcPct val="50000"/>
              </a:spcBef>
            </a:pPr>
            <a:r>
              <a:rPr lang="en-US" sz="1200" dirty="0" smtClean="0"/>
              <a:t>Matthew 4:19</a:t>
            </a:r>
            <a:endParaRPr lang="en-US" sz="1200" dirty="0"/>
          </a:p>
        </p:txBody>
      </p:sp>
      <p:pic>
        <p:nvPicPr>
          <p:cNvPr id="16" name="Picture 2"/>
          <p:cNvPicPr>
            <a:picLocks noChangeAspect="1" noChangeArrowheads="1"/>
          </p:cNvPicPr>
          <p:nvPr/>
        </p:nvPicPr>
        <p:blipFill>
          <a:blip r:embed="rId7" cstate="print"/>
          <a:srcRect/>
          <a:stretch>
            <a:fillRect/>
          </a:stretch>
        </p:blipFill>
        <p:spPr bwMode="auto">
          <a:xfrm>
            <a:off x="2438400" y="2057400"/>
            <a:ext cx="52578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52400"/>
            <a:ext cx="2095500" cy="31337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181600" y="3505200"/>
            <a:ext cx="2857500" cy="26670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286500" y="304800"/>
            <a:ext cx="2857500" cy="29718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09600" y="3581400"/>
            <a:ext cx="3810000" cy="2971800"/>
          </a:xfrm>
          <a:prstGeom prst="rect">
            <a:avLst/>
          </a:prstGeom>
          <a:noFill/>
          <a:ln w="9525">
            <a:noFill/>
            <a:miter lim="800000"/>
            <a:headEnd/>
            <a:tailEnd/>
          </a:ln>
        </p:spPr>
      </p:pic>
      <p:sp>
        <p:nvSpPr>
          <p:cNvPr id="7" name="Title 6"/>
          <p:cNvSpPr>
            <a:spLocks noGrp="1"/>
          </p:cNvSpPr>
          <p:nvPr>
            <p:ph type="ctrTitle"/>
          </p:nvPr>
        </p:nvSpPr>
        <p:spPr>
          <a:xfrm>
            <a:off x="457200" y="1505930"/>
            <a:ext cx="7467600" cy="1470025"/>
          </a:xfrm>
        </p:spPr>
        <p:txBody>
          <a:bodyPr>
            <a:normAutofit/>
          </a:bodyPr>
          <a:lstStyle/>
          <a:p>
            <a:r>
              <a:rPr lang="en-US" sz="2800" dirty="0" smtClean="0"/>
              <a:t>Mount Soledad </a:t>
            </a:r>
            <a:br>
              <a:rPr lang="en-US" sz="2800" dirty="0" smtClean="0"/>
            </a:br>
            <a:r>
              <a:rPr lang="en-US" sz="2800" dirty="0" smtClean="0"/>
              <a:t>Cross Case (9</a:t>
            </a:r>
            <a:r>
              <a:rPr lang="en-US" sz="2800" baseline="30000" dirty="0" smtClean="0"/>
              <a:t>th</a:t>
            </a:r>
            <a:r>
              <a:rPr lang="en-US" sz="2800" dirty="0" smtClean="0"/>
              <a:t> Cir., 2011)</a:t>
            </a:r>
            <a:endParaRPr lang="en-US" sz="2800" dirty="0"/>
          </a:p>
        </p:txBody>
      </p:sp>
      <p:sp>
        <p:nvSpPr>
          <p:cNvPr id="9" name="Subtitle 8"/>
          <p:cNvSpPr>
            <a:spLocks noGrp="1"/>
          </p:cNvSpPr>
          <p:nvPr>
            <p:ph type="subTitle" idx="1"/>
          </p:nvPr>
        </p:nvSpPr>
        <p:spPr/>
        <p:txBody>
          <a:bodyPr/>
          <a:lstStyle/>
          <a:p>
            <a:r>
              <a:rPr lang="en-US" dirty="0" smtClean="0"/>
              <a:t> </a:t>
            </a:r>
            <a:endParaRPr lang="en-US" dirty="0"/>
          </a:p>
        </p:txBody>
      </p:sp>
      <p:sp>
        <p:nvSpPr>
          <p:cNvPr id="10" name="TextBox 9"/>
          <p:cNvSpPr txBox="1"/>
          <p:nvPr/>
        </p:nvSpPr>
        <p:spPr>
          <a:xfrm>
            <a:off x="2209800" y="381000"/>
            <a:ext cx="3886200" cy="646331"/>
          </a:xfrm>
          <a:prstGeom prst="rect">
            <a:avLst/>
          </a:prstGeom>
          <a:noFill/>
        </p:spPr>
        <p:txBody>
          <a:bodyPr wrap="square" rtlCol="0">
            <a:spAutoFit/>
          </a:bodyPr>
          <a:lstStyle/>
          <a:p>
            <a:r>
              <a:rPr lang="en-US" sz="3600" dirty="0" smtClean="0"/>
              <a:t>Headlines</a:t>
            </a:r>
            <a:endParaRPr lang="en-US" sz="3600" dirty="0"/>
          </a:p>
        </p:txBody>
      </p:sp>
    </p:spTree>
    <p:extLst>
      <p:ext uri="{BB962C8B-B14F-4D97-AF65-F5344CB8AC3E}">
        <p14:creationId xmlns:p14="http://schemas.microsoft.com/office/powerpoint/2010/main" xmlns="" val="3786835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204927"/>
            <a:ext cx="6934200" cy="1415772"/>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Example:  The “Jesus Fish”</a:t>
            </a:r>
          </a:p>
          <a:p>
            <a:r>
              <a:rPr lang="en-US" sz="2400" b="1" dirty="0" smtClean="0">
                <a:solidFill>
                  <a:srgbClr val="001010"/>
                </a:solidFill>
                <a:effectLst>
                  <a:outerShdw blurRad="38100" dist="38100" dir="2700000" algn="tl">
                    <a:srgbClr val="C0C0C0"/>
                  </a:outerShdw>
                </a:effectLst>
              </a:rPr>
              <a:t>Sign, something, stands for, something else, to someone, in some respect</a:t>
            </a:r>
            <a:r>
              <a:rPr lang="en-US" sz="3100" b="1" dirty="0" smtClean="0">
                <a:solidFill>
                  <a:srgbClr val="001010"/>
                </a:solidFill>
                <a:effectLst>
                  <a:outerShdw blurRad="38100" dist="38100" dir="2700000" algn="tl">
                    <a:srgbClr val="C0C0C0"/>
                  </a:outerShdw>
                </a:effectLst>
              </a:rPr>
              <a:t>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82512" y="4495800"/>
            <a:ext cx="6632750" cy="2123658"/>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b="1" dirty="0" smtClean="0"/>
              <a:t>Ichthys</a:t>
            </a:r>
            <a:r>
              <a:rPr lang="en-US" sz="2400" dirty="0" smtClean="0"/>
              <a:t> (Ickthus, Ikhthus): classical Greek word for “fish” </a:t>
            </a:r>
          </a:p>
          <a:p>
            <a:pPr>
              <a:spcBef>
                <a:spcPct val="50000"/>
              </a:spcBef>
            </a:pPr>
            <a:r>
              <a:rPr lang="en-US" sz="2400" dirty="0" smtClean="0"/>
              <a:t>Acronym for “</a:t>
            </a:r>
            <a:r>
              <a:rPr lang="en-US" sz="2400" b="1" dirty="0" smtClean="0"/>
              <a:t>I</a:t>
            </a:r>
            <a:r>
              <a:rPr lang="en-US" sz="2400" dirty="0" smtClean="0"/>
              <a:t>ësous </a:t>
            </a:r>
            <a:r>
              <a:rPr lang="en-US" sz="2400" b="1" dirty="0" smtClean="0"/>
              <a:t>Ch</a:t>
            </a:r>
            <a:r>
              <a:rPr lang="en-US" sz="2400" dirty="0" smtClean="0"/>
              <a:t>ristos, </a:t>
            </a:r>
            <a:r>
              <a:rPr lang="en-US" sz="2400" b="1" dirty="0" smtClean="0"/>
              <a:t>Th</a:t>
            </a:r>
            <a:r>
              <a:rPr lang="en-US" sz="2400" dirty="0" smtClean="0"/>
              <a:t>eou </a:t>
            </a:r>
            <a:r>
              <a:rPr lang="en-US" sz="2400" b="1" dirty="0" smtClean="0"/>
              <a:t>Y</a:t>
            </a:r>
            <a:r>
              <a:rPr lang="en-US" sz="2400" dirty="0" smtClean="0"/>
              <a:t>ios, </a:t>
            </a:r>
            <a:r>
              <a:rPr lang="en-US" sz="2400" b="1" dirty="0" smtClean="0"/>
              <a:t>S</a:t>
            </a:r>
            <a:r>
              <a:rPr lang="en-US" sz="2400" dirty="0" smtClean="0"/>
              <a:t>ötër” </a:t>
            </a:r>
          </a:p>
          <a:p>
            <a:pPr>
              <a:spcBef>
                <a:spcPct val="50000"/>
              </a:spcBef>
            </a:pPr>
            <a:r>
              <a:rPr lang="en-US" sz="2400" dirty="0" smtClean="0"/>
              <a:t>(“Jesus Christ, God’s Son, Savior”)</a:t>
            </a:r>
          </a:p>
          <a:p>
            <a:pPr>
              <a:spcBef>
                <a:spcPct val="50000"/>
              </a:spcBef>
            </a:pPr>
            <a:r>
              <a:rPr lang="en-US" sz="2400" dirty="0" smtClean="0"/>
              <a:t>Secret symbol used by early Christians</a:t>
            </a:r>
          </a:p>
        </p:txBody>
      </p:sp>
      <p:pic>
        <p:nvPicPr>
          <p:cNvPr id="16" name="Picture 2"/>
          <p:cNvPicPr>
            <a:picLocks noChangeAspect="1" noChangeArrowheads="1"/>
          </p:cNvPicPr>
          <p:nvPr/>
        </p:nvPicPr>
        <p:blipFill>
          <a:blip r:embed="rId7" cstate="print"/>
          <a:srcRect/>
          <a:stretch>
            <a:fillRect/>
          </a:stretch>
        </p:blipFill>
        <p:spPr bwMode="auto">
          <a:xfrm>
            <a:off x="2438400" y="2057400"/>
            <a:ext cx="3657600" cy="2324100"/>
          </a:xfrm>
          <a:prstGeom prst="rect">
            <a:avLst/>
          </a:prstGeom>
          <a:noFill/>
          <a:ln w="9525">
            <a:noFill/>
            <a:miter lim="800000"/>
            <a:headEnd/>
            <a:tailEnd/>
          </a:ln>
        </p:spPr>
      </p:pic>
    </p:spTree>
    <p:extLst>
      <p:ext uri="{BB962C8B-B14F-4D97-AF65-F5344CB8AC3E}">
        <p14:creationId xmlns:p14="http://schemas.microsoft.com/office/powerpoint/2010/main" xmlns="" val="2397982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Variations on a Theme: “Jesus Fish”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38400" y="5181600"/>
            <a:ext cx="5943600" cy="1200329"/>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How do we interpret these symbols: funny, cheeky, disrespectful, mocking, blasphemous? Something else?</a:t>
            </a:r>
            <a:endParaRPr lang="en-US" sz="2400" dirty="0"/>
          </a:p>
        </p:txBody>
      </p:sp>
      <p:pic>
        <p:nvPicPr>
          <p:cNvPr id="17" name="Picture 4"/>
          <p:cNvPicPr>
            <a:picLocks noChangeAspect="1" noChangeArrowheads="1"/>
          </p:cNvPicPr>
          <p:nvPr/>
        </p:nvPicPr>
        <p:blipFill>
          <a:blip r:embed="rId7" cstate="print"/>
          <a:srcRect/>
          <a:stretch>
            <a:fillRect/>
          </a:stretch>
        </p:blipFill>
        <p:spPr bwMode="auto">
          <a:xfrm>
            <a:off x="3581400" y="1447800"/>
            <a:ext cx="4800600" cy="347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Rings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38400" y="5867400"/>
            <a:ext cx="6400800" cy="830997"/>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Different meanings to fellow insiders, uninformed, curious, critics, enemies</a:t>
            </a:r>
            <a:endParaRPr lang="en-US" sz="2400" dirty="0"/>
          </a:p>
        </p:txBody>
      </p:sp>
      <p:pic>
        <p:nvPicPr>
          <p:cNvPr id="16" name="Picture 3"/>
          <p:cNvPicPr>
            <a:picLocks noChangeAspect="1" noChangeArrowheads="1"/>
          </p:cNvPicPr>
          <p:nvPr/>
        </p:nvPicPr>
        <p:blipFill>
          <a:blip r:embed="rId7" cstate="print"/>
          <a:srcRect/>
          <a:stretch>
            <a:fillRect/>
          </a:stretch>
        </p:blipFill>
        <p:spPr bwMode="auto">
          <a:xfrm>
            <a:off x="4191000" y="2362200"/>
            <a:ext cx="2438400" cy="2743200"/>
          </a:xfrm>
          <a:prstGeom prst="rect">
            <a:avLst/>
          </a:prstGeom>
          <a:noFill/>
          <a:ln w="9525">
            <a:noFill/>
            <a:miter lim="800000"/>
            <a:headEnd/>
            <a:tailEnd/>
          </a:ln>
        </p:spPr>
      </p:pic>
      <p:pic>
        <p:nvPicPr>
          <p:cNvPr id="17" name="Picture 5"/>
          <p:cNvPicPr>
            <a:picLocks noChangeAspect="1" noChangeArrowheads="1"/>
          </p:cNvPicPr>
          <p:nvPr/>
        </p:nvPicPr>
        <p:blipFill>
          <a:blip r:embed="rId8" cstate="print"/>
          <a:srcRect/>
          <a:stretch>
            <a:fillRect/>
          </a:stretch>
        </p:blipFill>
        <p:spPr bwMode="auto">
          <a:xfrm>
            <a:off x="2438400" y="1981200"/>
            <a:ext cx="1905000" cy="1895475"/>
          </a:xfrm>
          <a:prstGeom prst="rect">
            <a:avLst/>
          </a:prstGeom>
          <a:noFill/>
          <a:ln w="9525">
            <a:noFill/>
            <a:miter lim="800000"/>
            <a:headEnd/>
            <a:tailEnd/>
          </a:ln>
        </p:spPr>
      </p:pic>
      <p:pic>
        <p:nvPicPr>
          <p:cNvPr id="18" name="Picture 2"/>
          <p:cNvPicPr>
            <a:picLocks noChangeAspect="1" noChangeArrowheads="1"/>
          </p:cNvPicPr>
          <p:nvPr/>
        </p:nvPicPr>
        <p:blipFill>
          <a:blip r:embed="rId9" cstate="print"/>
          <a:srcRect/>
          <a:stretch>
            <a:fillRect/>
          </a:stretch>
        </p:blipFill>
        <p:spPr bwMode="auto">
          <a:xfrm>
            <a:off x="2438400" y="4038600"/>
            <a:ext cx="1905000" cy="1752600"/>
          </a:xfrm>
          <a:prstGeom prst="rect">
            <a:avLst/>
          </a:prstGeom>
          <a:noFill/>
          <a:ln w="9525">
            <a:noFill/>
            <a:miter lim="800000"/>
            <a:headEnd/>
            <a:tailEnd/>
          </a:ln>
        </p:spPr>
      </p:pic>
      <p:pic>
        <p:nvPicPr>
          <p:cNvPr id="19" name="Picture 5"/>
          <p:cNvPicPr>
            <a:picLocks noChangeAspect="1" noChangeArrowheads="1"/>
          </p:cNvPicPr>
          <p:nvPr/>
        </p:nvPicPr>
        <p:blipFill>
          <a:blip r:embed="rId10" cstate="print"/>
          <a:srcRect/>
          <a:stretch>
            <a:fillRect/>
          </a:stretch>
        </p:blipFill>
        <p:spPr bwMode="auto">
          <a:xfrm>
            <a:off x="6705600" y="1981200"/>
            <a:ext cx="1981200" cy="1905000"/>
          </a:xfrm>
          <a:prstGeom prst="rect">
            <a:avLst/>
          </a:prstGeom>
          <a:noFill/>
          <a:ln w="9525">
            <a:noFill/>
            <a:miter lim="800000"/>
            <a:headEnd/>
            <a:tailEnd/>
          </a:ln>
        </p:spPr>
      </p:pic>
      <p:pic>
        <p:nvPicPr>
          <p:cNvPr id="20" name="Picture 4"/>
          <p:cNvPicPr>
            <a:picLocks noChangeAspect="1" noChangeArrowheads="1"/>
          </p:cNvPicPr>
          <p:nvPr/>
        </p:nvPicPr>
        <p:blipFill>
          <a:blip r:embed="rId11" cstate="print"/>
          <a:srcRect/>
          <a:stretch>
            <a:fillRect/>
          </a:stretch>
        </p:blipFill>
        <p:spPr bwMode="auto">
          <a:xfrm>
            <a:off x="6705600" y="4038600"/>
            <a:ext cx="19812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Bracelets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667000" y="5562600"/>
            <a:ext cx="5943600" cy="830997"/>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Audience: oneself, others / reminder, boasting, gain trust</a:t>
            </a:r>
            <a:endParaRPr lang="en-US" sz="2400" dirty="0"/>
          </a:p>
        </p:txBody>
      </p:sp>
      <p:pic>
        <p:nvPicPr>
          <p:cNvPr id="16" name="Picture 2"/>
          <p:cNvPicPr>
            <a:picLocks noChangeAspect="1" noChangeArrowheads="1"/>
          </p:cNvPicPr>
          <p:nvPr/>
        </p:nvPicPr>
        <p:blipFill>
          <a:blip r:embed="rId7" cstate="print"/>
          <a:srcRect/>
          <a:stretch>
            <a:fillRect/>
          </a:stretch>
        </p:blipFill>
        <p:spPr bwMode="auto">
          <a:xfrm>
            <a:off x="2667000" y="1371600"/>
            <a:ext cx="59436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Bumper Stickers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6172200"/>
            <a:ext cx="6172200"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Symbols as signs for other symbols</a:t>
            </a:r>
            <a:endParaRPr lang="en-US" sz="2400" dirty="0"/>
          </a:p>
        </p:txBody>
      </p:sp>
      <p:pic>
        <p:nvPicPr>
          <p:cNvPr id="16" name="Picture 2"/>
          <p:cNvPicPr>
            <a:picLocks noChangeAspect="1" noChangeArrowheads="1"/>
          </p:cNvPicPr>
          <p:nvPr/>
        </p:nvPicPr>
        <p:blipFill>
          <a:blip r:embed="rId7" cstate="print"/>
          <a:srcRect/>
          <a:stretch>
            <a:fillRect/>
          </a:stretch>
        </p:blipFill>
        <p:spPr bwMode="auto">
          <a:xfrm>
            <a:off x="5105400" y="152400"/>
            <a:ext cx="3810000" cy="2819400"/>
          </a:xfrm>
          <a:prstGeom prst="rect">
            <a:avLst/>
          </a:prstGeom>
          <a:noFill/>
          <a:ln w="9525">
            <a:noFill/>
            <a:miter lim="800000"/>
            <a:headEnd/>
            <a:tailEnd/>
          </a:ln>
        </p:spPr>
      </p:pic>
      <p:pic>
        <p:nvPicPr>
          <p:cNvPr id="17" name="Picture 3"/>
          <p:cNvPicPr>
            <a:picLocks noChangeAspect="1" noChangeArrowheads="1"/>
          </p:cNvPicPr>
          <p:nvPr/>
        </p:nvPicPr>
        <p:blipFill>
          <a:blip r:embed="rId8" cstate="print"/>
          <a:srcRect/>
          <a:stretch>
            <a:fillRect/>
          </a:stretch>
        </p:blipFill>
        <p:spPr bwMode="auto">
          <a:xfrm>
            <a:off x="2362200" y="1981200"/>
            <a:ext cx="3810000" cy="2743200"/>
          </a:xfrm>
          <a:prstGeom prst="rect">
            <a:avLst/>
          </a:prstGeom>
          <a:noFill/>
          <a:ln w="9525">
            <a:noFill/>
            <a:miter lim="800000"/>
            <a:headEnd/>
            <a:tailEnd/>
          </a:ln>
        </p:spPr>
      </p:pic>
      <p:pic>
        <p:nvPicPr>
          <p:cNvPr id="18" name="Picture 4"/>
          <p:cNvPicPr>
            <a:picLocks noChangeAspect="1" noChangeArrowheads="1"/>
          </p:cNvPicPr>
          <p:nvPr/>
        </p:nvPicPr>
        <p:blipFill>
          <a:blip r:embed="rId9" cstate="print"/>
          <a:srcRect/>
          <a:stretch>
            <a:fillRect/>
          </a:stretch>
        </p:blipFill>
        <p:spPr bwMode="auto">
          <a:xfrm>
            <a:off x="3657600" y="3886200"/>
            <a:ext cx="4114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Significance of Interpretive Communities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1828800"/>
            <a:ext cx="6172200" cy="4062651"/>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Stanley Fish:</a:t>
            </a:r>
          </a:p>
          <a:p>
            <a:pPr>
              <a:spcBef>
                <a:spcPct val="50000"/>
              </a:spcBef>
              <a:buFont typeface="Arial" pitchFamily="34" charset="0"/>
              <a:buChar char="•"/>
            </a:pPr>
            <a:r>
              <a:rPr lang="en-US" sz="2400" dirty="0" smtClean="0"/>
              <a:t>  Limitations of author’s intent and text as final adjudicators of meaning</a:t>
            </a:r>
          </a:p>
          <a:p>
            <a:pPr>
              <a:spcBef>
                <a:spcPct val="50000"/>
              </a:spcBef>
              <a:buFont typeface="Arial" pitchFamily="34" charset="0"/>
              <a:buChar char="•"/>
            </a:pPr>
            <a:r>
              <a:rPr lang="en-US" sz="2400" dirty="0" smtClean="0"/>
              <a:t>  Interpretive Communities</a:t>
            </a:r>
          </a:p>
          <a:p>
            <a:pPr lvl="1">
              <a:spcBef>
                <a:spcPct val="50000"/>
              </a:spcBef>
              <a:buFont typeface="Arial" pitchFamily="34" charset="0"/>
              <a:buChar char="•"/>
            </a:pPr>
            <a:r>
              <a:rPr lang="en-US" sz="2400" dirty="0" smtClean="0"/>
              <a:t> Symbols have social meanings / rest upon cultural assumptions / depend on context</a:t>
            </a:r>
          </a:p>
          <a:p>
            <a:pPr lvl="1">
              <a:spcBef>
                <a:spcPct val="50000"/>
              </a:spcBef>
              <a:buFont typeface="Arial" pitchFamily="34" charset="0"/>
              <a:buChar char="•"/>
            </a:pPr>
            <a:r>
              <a:rPr lang="en-US" sz="2400" dirty="0" smtClean="0"/>
              <a:t>  Interpretive communities are dynamic, overlapping, and inescapable</a:t>
            </a:r>
          </a:p>
          <a:p>
            <a:pPr>
              <a:spcBef>
                <a:spcPct val="50000"/>
              </a:spcBef>
            </a:pPr>
            <a:r>
              <a:rPr lang="en-US" sz="1200" dirty="0" smtClean="0"/>
              <a:t>Stanley Fish, Interpreting the </a:t>
            </a:r>
            <a:r>
              <a:rPr lang="en-US" sz="1200" i="1" dirty="0" smtClean="0"/>
              <a:t>Variorum,</a:t>
            </a:r>
            <a:r>
              <a:rPr lang="en-US" sz="1200" dirty="0" smtClean="0"/>
              <a:t> Is There A Text in This Class (Harv. U. Press, 1980), 147-74</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Significance of Interpretive Communities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1828800"/>
            <a:ext cx="6172200" cy="3416320"/>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Evaluating Stanley Fish</a:t>
            </a:r>
          </a:p>
          <a:p>
            <a:pPr>
              <a:spcBef>
                <a:spcPct val="50000"/>
              </a:spcBef>
              <a:buFont typeface="Arial" pitchFamily="34" charset="0"/>
              <a:buChar char="•"/>
            </a:pPr>
            <a:r>
              <a:rPr lang="en-US" sz="2400" dirty="0" smtClean="0"/>
              <a:t> Even with respect to symbols, it seems an oversimplification and exaggeration to say that meaning is exclusively made by the interpreter, or an interpretive community.</a:t>
            </a:r>
          </a:p>
          <a:p>
            <a:pPr>
              <a:spcBef>
                <a:spcPct val="50000"/>
              </a:spcBef>
              <a:buFont typeface="Arial" pitchFamily="34" charset="0"/>
              <a:buChar char="•"/>
            </a:pPr>
            <a:r>
              <a:rPr lang="en-US" sz="2400" dirty="0" smtClean="0"/>
              <a:t> We/ I do not want to go as far as Fish in being dismissive or author’s intent and the possibility of retrieving that intent.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Significance of Interpretive Communities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362200" y="1828800"/>
            <a:ext cx="6172200" cy="2492990"/>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dirty="0" smtClean="0"/>
              <a:t>Evaluating Stanley Fish</a:t>
            </a:r>
          </a:p>
          <a:p>
            <a:pPr>
              <a:spcBef>
                <a:spcPct val="50000"/>
              </a:spcBef>
              <a:buFont typeface="Arial" pitchFamily="34" charset="0"/>
              <a:buChar char="•"/>
            </a:pPr>
            <a:r>
              <a:rPr lang="en-US" sz="2400" dirty="0" smtClean="0"/>
              <a:t> Nevertheless (especially with respect to symbols), Fish is correct to emphasize the communal character and dimension of interpretation, the role of the interpreter(s), and the open textured and multiplicity of meanings of many symbols.</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33795"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33796"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33797"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Rectangle 26"/>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How Courts Interpret Religious Symbols </a:t>
            </a:r>
            <a:endParaRPr lang="en-US" sz="3100" b="1" dirty="0">
              <a:solidFill>
                <a:srgbClr val="001010"/>
              </a:solidFill>
              <a:effectLst>
                <a:outerShdw blurRad="38100" dist="38100" dir="2700000" algn="tl">
                  <a:srgbClr val="C0C0C0"/>
                </a:outerShdw>
              </a:effectLst>
            </a:endParaRPr>
          </a:p>
        </p:txBody>
      </p:sp>
      <p:sp>
        <p:nvSpPr>
          <p:cNvPr id="24" name="Text Box 39"/>
          <p:cNvSpPr txBox="1">
            <a:spLocks noChangeArrowheads="1"/>
          </p:cNvSpPr>
          <p:nvPr/>
        </p:nvSpPr>
        <p:spPr bwMode="auto">
          <a:xfrm>
            <a:off x="2438400" y="1905000"/>
            <a:ext cx="6477000" cy="3570208"/>
          </a:xfrm>
          <a:prstGeom prst="rect">
            <a:avLst/>
          </a:prstGeom>
          <a:solidFill>
            <a:schemeClr val="bg1"/>
          </a:solidFill>
          <a:ln w="9525">
            <a:noFill/>
            <a:miter lim="800000"/>
            <a:headEnd/>
            <a:tailEnd/>
          </a:ln>
          <a:effectLst/>
        </p:spPr>
        <p:txBody>
          <a:bodyPr wrap="square">
            <a:spAutoFit/>
          </a:bodyPr>
          <a:lstStyle/>
          <a:p>
            <a:pPr>
              <a:spcBef>
                <a:spcPts val="600"/>
              </a:spcBef>
            </a:pPr>
            <a:r>
              <a:rPr lang="en-US" sz="2800" dirty="0" smtClean="0"/>
              <a:t>U.S.</a:t>
            </a:r>
          </a:p>
          <a:p>
            <a:pPr lvl="1">
              <a:spcBef>
                <a:spcPts val="600"/>
              </a:spcBef>
              <a:buFont typeface="Arial" pitchFamily="34" charset="0"/>
              <a:buChar char="•"/>
            </a:pPr>
            <a:r>
              <a:rPr lang="en-US" sz="2800" dirty="0" smtClean="0"/>
              <a:t>  Ten Commandments</a:t>
            </a:r>
          </a:p>
          <a:p>
            <a:pPr lvl="1">
              <a:spcBef>
                <a:spcPts val="600"/>
              </a:spcBef>
              <a:buFont typeface="Arial" pitchFamily="34" charset="0"/>
              <a:buChar char="•"/>
            </a:pPr>
            <a:r>
              <a:rPr lang="en-US" sz="2800" dirty="0" smtClean="0"/>
              <a:t>  Crèches</a:t>
            </a:r>
          </a:p>
          <a:p>
            <a:pPr lvl="1">
              <a:spcBef>
                <a:spcPts val="600"/>
              </a:spcBef>
              <a:buFont typeface="Arial" pitchFamily="34" charset="0"/>
              <a:buChar char="•"/>
            </a:pPr>
            <a:r>
              <a:rPr lang="en-US" sz="2800" dirty="0" smtClean="0"/>
              <a:t>  Crosses</a:t>
            </a:r>
          </a:p>
          <a:p>
            <a:pPr>
              <a:spcBef>
                <a:spcPts val="600"/>
              </a:spcBef>
            </a:pPr>
            <a:r>
              <a:rPr lang="en-US" sz="2800" dirty="0" smtClean="0"/>
              <a:t>European Court of Human Rights</a:t>
            </a:r>
          </a:p>
          <a:p>
            <a:pPr lvl="1">
              <a:spcBef>
                <a:spcPts val="600"/>
              </a:spcBef>
              <a:buFont typeface="Arial" pitchFamily="34" charset="0"/>
              <a:buChar char="•"/>
            </a:pPr>
            <a:r>
              <a:rPr lang="en-US" sz="2800" dirty="0" smtClean="0"/>
              <a:t>  Headscarves</a:t>
            </a:r>
          </a:p>
          <a:p>
            <a:pPr lvl="1">
              <a:spcBef>
                <a:spcPts val="600"/>
              </a:spcBef>
              <a:buFont typeface="Arial" pitchFamily="34" charset="0"/>
              <a:buChar char="•"/>
            </a:pPr>
            <a:r>
              <a:rPr lang="en-US" sz="2800" dirty="0" smtClean="0"/>
              <a:t>  Classroom crucifix</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38200" y="1505930"/>
            <a:ext cx="8001000" cy="1470025"/>
          </a:xfrm>
        </p:spPr>
        <p:txBody>
          <a:bodyPr>
            <a:normAutofit/>
          </a:bodyPr>
          <a:lstStyle/>
          <a:p>
            <a:r>
              <a:rPr lang="en-US" sz="3200" dirty="0" smtClean="0"/>
              <a:t>U.S.: Schoolhouse Displays of Ten Commandments</a:t>
            </a:r>
            <a:endParaRPr lang="en-US" sz="3200" dirty="0"/>
          </a:p>
        </p:txBody>
      </p:sp>
      <p:sp>
        <p:nvSpPr>
          <p:cNvPr id="9" name="Subtitle 8"/>
          <p:cNvSpPr>
            <a:spLocks noGrp="1"/>
          </p:cNvSpPr>
          <p:nvPr>
            <p:ph type="subTitle" idx="1"/>
          </p:nvPr>
        </p:nvSpPr>
        <p:spPr/>
        <p:txBody>
          <a:bodyPr/>
          <a:lstStyle/>
          <a:p>
            <a:r>
              <a:rPr lang="en-US" dirty="0" smtClean="0"/>
              <a:t> </a:t>
            </a:r>
            <a:endParaRPr lang="en-US" dirty="0"/>
          </a:p>
        </p:txBody>
      </p:sp>
      <p:sp>
        <p:nvSpPr>
          <p:cNvPr id="12" name="TextBox 11"/>
          <p:cNvSpPr txBox="1"/>
          <p:nvPr/>
        </p:nvSpPr>
        <p:spPr>
          <a:xfrm>
            <a:off x="685800" y="5791200"/>
            <a:ext cx="8229600" cy="830997"/>
          </a:xfrm>
          <a:prstGeom prst="rect">
            <a:avLst/>
          </a:prstGeom>
          <a:noFill/>
          <a:ln>
            <a:solidFill>
              <a:schemeClr val="accent1"/>
            </a:solidFill>
          </a:ln>
        </p:spPr>
        <p:txBody>
          <a:bodyPr wrap="square" rtlCol="0">
            <a:spAutoFit/>
          </a:bodyPr>
          <a:lstStyle/>
          <a:p>
            <a:r>
              <a:rPr lang="en-US" sz="2400" dirty="0" smtClean="0"/>
              <a:t>Schoolhouse displays</a:t>
            </a:r>
          </a:p>
          <a:p>
            <a:r>
              <a:rPr lang="en-US" sz="2400" dirty="0" smtClean="0"/>
              <a:t>Prohibited  via the </a:t>
            </a:r>
            <a:r>
              <a:rPr lang="en-US" sz="2400" i="1" dirty="0" smtClean="0"/>
              <a:t>Lemon </a:t>
            </a:r>
            <a:r>
              <a:rPr lang="en-US" sz="2400" dirty="0" smtClean="0"/>
              <a:t>test (</a:t>
            </a:r>
            <a:r>
              <a:rPr lang="en-US" sz="2400" dirty="0" smtClean="0">
                <a:solidFill>
                  <a:srgbClr val="C00000"/>
                </a:solidFill>
              </a:rPr>
              <a:t>no secular purpose</a:t>
            </a:r>
            <a:r>
              <a:rPr lang="en-US" sz="2400" dirty="0" smtClean="0"/>
              <a:t>)</a:t>
            </a:r>
          </a:p>
        </p:txBody>
      </p:sp>
      <p:pic>
        <p:nvPicPr>
          <p:cNvPr id="116738" name="Picture 2" descr="http://ts1.mm.bing.net/images/thumbnail.aspx?q=1022314618328&amp;id=492bafd2e2d94d0698f595b8e0176507&amp;url=http%3a%2f%2fupload.wikimedia.org%2fwikipedia%2fcommons%2f1%2f16%2fYellow_school_sign.JPG"/>
          <p:cNvPicPr>
            <a:picLocks noChangeAspect="1" noChangeArrowheads="1"/>
          </p:cNvPicPr>
          <p:nvPr/>
        </p:nvPicPr>
        <p:blipFill>
          <a:blip r:embed="rId3" cstate="print"/>
          <a:srcRect/>
          <a:stretch>
            <a:fillRect/>
          </a:stretch>
        </p:blipFill>
        <p:spPr bwMode="auto">
          <a:xfrm>
            <a:off x="6477000" y="3733800"/>
            <a:ext cx="2143125" cy="2857500"/>
          </a:xfrm>
          <a:prstGeom prst="rect">
            <a:avLst/>
          </a:prstGeom>
          <a:noFill/>
        </p:spPr>
      </p:pic>
      <p:pic>
        <p:nvPicPr>
          <p:cNvPr id="116740" name="Picture 4" descr="http://ts4.mm.bing.net/images/thumbnail.aspx?q=992829711579&amp;id=b0ea784da0c7dd44e02283616fd1aab8&amp;url=http%3a%2f%2fwww.silverspringcenter.com%2fMy%2520Pictures%2fSilver%2520Spring%2fSligo%2520Creek%2520Elementary.JPG"/>
          <p:cNvPicPr>
            <a:picLocks noChangeAspect="1" noChangeArrowheads="1"/>
          </p:cNvPicPr>
          <p:nvPr/>
        </p:nvPicPr>
        <p:blipFill>
          <a:blip r:embed="rId4" cstate="print"/>
          <a:srcRect/>
          <a:stretch>
            <a:fillRect/>
          </a:stretch>
        </p:blipFill>
        <p:spPr bwMode="auto">
          <a:xfrm>
            <a:off x="304800" y="2514600"/>
            <a:ext cx="3048000" cy="2971800"/>
          </a:xfrm>
          <a:prstGeom prst="rect">
            <a:avLst/>
          </a:prstGeom>
          <a:noFill/>
        </p:spPr>
      </p:pic>
      <p:pic>
        <p:nvPicPr>
          <p:cNvPr id="116742" name="Picture 6" descr="http://ts3.mm.bing.net/images/thumbnail.aspx?q=986724240230&amp;id=7eada01ee44b10c89aba082d4f93a1e5&amp;url=http%3a%2f%2fchipbruce.files.wordpress.com%2f2009%2f09%2fschool-bus.jpg"/>
          <p:cNvPicPr>
            <a:picLocks noChangeAspect="1" noChangeArrowheads="1"/>
          </p:cNvPicPr>
          <p:nvPr/>
        </p:nvPicPr>
        <p:blipFill>
          <a:blip r:embed="rId5" cstate="print"/>
          <a:srcRect/>
          <a:stretch>
            <a:fillRect/>
          </a:stretch>
        </p:blipFill>
        <p:spPr bwMode="auto">
          <a:xfrm>
            <a:off x="3581400" y="3276600"/>
            <a:ext cx="2667000" cy="2495551"/>
          </a:xfrm>
          <a:prstGeom prst="rect">
            <a:avLst/>
          </a:prstGeom>
          <a:noFill/>
        </p:spPr>
      </p:pic>
      <p:sp>
        <p:nvSpPr>
          <p:cNvPr id="8" name="TextBox 7"/>
          <p:cNvSpPr txBox="1"/>
          <p:nvPr/>
        </p:nvSpPr>
        <p:spPr>
          <a:xfrm>
            <a:off x="381000" y="457200"/>
            <a:ext cx="8382000" cy="523220"/>
          </a:xfrm>
          <a:prstGeom prst="rect">
            <a:avLst/>
          </a:prstGeom>
          <a:noFill/>
        </p:spPr>
        <p:txBody>
          <a:bodyPr wrap="square" rtlCol="0">
            <a:spAutoFit/>
          </a:bodyPr>
          <a:lstStyle/>
          <a:p>
            <a:r>
              <a:rPr lang="en-US" sz="2800" dirty="0" smtClean="0"/>
              <a:t>Stone v. Graham (USSC, 1980)</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smtClean="0"/>
              <a:t> </a:t>
            </a:r>
            <a:endParaRPr lang="en-US" dirty="0"/>
          </a:p>
        </p:txBody>
      </p:sp>
      <p:sp>
        <p:nvSpPr>
          <p:cNvPr id="10" name="Title 9"/>
          <p:cNvSpPr>
            <a:spLocks noGrp="1"/>
          </p:cNvSpPr>
          <p:nvPr>
            <p:ph type="ctrTitle"/>
          </p:nvPr>
        </p:nvSpPr>
        <p:spPr>
          <a:xfrm>
            <a:off x="152400" y="1505930"/>
            <a:ext cx="8763000" cy="1470025"/>
          </a:xfrm>
        </p:spPr>
        <p:txBody>
          <a:bodyPr>
            <a:normAutofit fontScale="90000"/>
          </a:bodyPr>
          <a:lstStyle/>
          <a:p>
            <a:r>
              <a:rPr lang="en-US" dirty="0" smtClean="0"/>
              <a:t/>
            </a:r>
            <a:br>
              <a:rPr lang="en-US" dirty="0" smtClean="0"/>
            </a:br>
            <a:r>
              <a:rPr lang="en-US" sz="3600" dirty="0" smtClean="0"/>
              <a:t>U.S. (10</a:t>
            </a:r>
            <a:r>
              <a:rPr lang="en-US" sz="3600" baseline="30000" dirty="0" smtClean="0"/>
              <a:t>th</a:t>
            </a:r>
            <a:r>
              <a:rPr lang="en-US" sz="3600" dirty="0" smtClean="0"/>
              <a:t> Cir) Utah State Trooper Monuments</a:t>
            </a:r>
            <a:endParaRPr lang="en-US" sz="3600" dirty="0"/>
          </a:p>
        </p:txBody>
      </p:sp>
      <p:pic>
        <p:nvPicPr>
          <p:cNvPr id="11" name="Picture 2"/>
          <p:cNvPicPr>
            <a:picLocks noChangeAspect="1" noChangeArrowheads="1"/>
          </p:cNvPicPr>
          <p:nvPr/>
        </p:nvPicPr>
        <p:blipFill>
          <a:blip r:embed="rId3" cstate="print"/>
          <a:srcRect/>
          <a:stretch>
            <a:fillRect/>
          </a:stretch>
        </p:blipFill>
        <p:spPr bwMode="auto">
          <a:xfrm>
            <a:off x="685800" y="3276600"/>
            <a:ext cx="3514078" cy="3352800"/>
          </a:xfrm>
          <a:prstGeom prst="rect">
            <a:avLst/>
          </a:prstGeom>
          <a:noFill/>
          <a:ln w="9525">
            <a:noFill/>
            <a:miter lim="800000"/>
            <a:headEnd/>
            <a:tailEnd/>
          </a:ln>
        </p:spPr>
      </p:pic>
      <p:pic>
        <p:nvPicPr>
          <p:cNvPr id="12" name="Picture 4"/>
          <p:cNvPicPr>
            <a:picLocks noChangeAspect="1" noChangeArrowheads="1"/>
          </p:cNvPicPr>
          <p:nvPr/>
        </p:nvPicPr>
        <p:blipFill>
          <a:blip r:embed="rId4" cstate="print"/>
          <a:srcRect/>
          <a:stretch>
            <a:fillRect/>
          </a:stretch>
        </p:blipFill>
        <p:spPr bwMode="auto">
          <a:xfrm>
            <a:off x="2133600" y="152400"/>
            <a:ext cx="4572000" cy="21336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4876800" y="3352800"/>
            <a:ext cx="3886200" cy="3200400"/>
          </a:xfrm>
          <a:prstGeom prst="rect">
            <a:avLst/>
          </a:prstGeom>
          <a:noFill/>
          <a:ln w="9525">
            <a:noFill/>
            <a:miter lim="800000"/>
            <a:headEnd/>
            <a:tailEnd/>
          </a:ln>
        </p:spPr>
      </p:pic>
    </p:spTree>
    <p:extLst>
      <p:ext uri="{BB962C8B-B14F-4D97-AF65-F5344CB8AC3E}">
        <p14:creationId xmlns:p14="http://schemas.microsoft.com/office/powerpoint/2010/main" xmlns="" val="1954203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505930"/>
            <a:ext cx="7467600" cy="1470025"/>
          </a:xfrm>
        </p:spPr>
        <p:txBody>
          <a:bodyPr>
            <a:normAutofit/>
          </a:bodyPr>
          <a:lstStyle/>
          <a:p>
            <a:r>
              <a:rPr lang="en-US" sz="3200" dirty="0" smtClean="0"/>
              <a:t>U.S.: Alabama State Courthouse Display</a:t>
            </a:r>
            <a:endParaRPr lang="en-US" sz="3200" dirty="0"/>
          </a:p>
        </p:txBody>
      </p:sp>
      <p:sp>
        <p:nvSpPr>
          <p:cNvPr id="9" name="Subtitle 8"/>
          <p:cNvSpPr>
            <a:spLocks noGrp="1"/>
          </p:cNvSpPr>
          <p:nvPr>
            <p:ph type="subTitle" idx="1"/>
          </p:nvPr>
        </p:nvSpPr>
        <p:spPr/>
        <p:txBody>
          <a:bodyPr/>
          <a:lstStyle/>
          <a:p>
            <a:r>
              <a:rPr lang="en-US" dirty="0" smtClean="0"/>
              <a:t> </a:t>
            </a:r>
            <a:endParaRPr lang="en-US" dirty="0"/>
          </a:p>
        </p:txBody>
      </p:sp>
      <p:sp>
        <p:nvSpPr>
          <p:cNvPr id="12" name="TextBox 11"/>
          <p:cNvSpPr txBox="1"/>
          <p:nvPr/>
        </p:nvSpPr>
        <p:spPr>
          <a:xfrm>
            <a:off x="304800" y="6172200"/>
            <a:ext cx="8610600" cy="461665"/>
          </a:xfrm>
          <a:prstGeom prst="rect">
            <a:avLst/>
          </a:prstGeom>
          <a:noFill/>
        </p:spPr>
        <p:txBody>
          <a:bodyPr wrap="square" rtlCol="0">
            <a:spAutoFit/>
          </a:bodyPr>
          <a:lstStyle/>
          <a:p>
            <a:r>
              <a:rPr lang="en-US" sz="2400" dirty="0" smtClean="0"/>
              <a:t>Alabama Statehouse display </a:t>
            </a:r>
            <a:r>
              <a:rPr lang="en-US" sz="2400" dirty="0" smtClean="0">
                <a:solidFill>
                  <a:srgbClr val="C00000"/>
                </a:solidFill>
              </a:rPr>
              <a:t>(purpose and effect)</a:t>
            </a:r>
          </a:p>
        </p:txBody>
      </p:sp>
      <p:pic>
        <p:nvPicPr>
          <p:cNvPr id="6" name="Picture 3"/>
          <p:cNvPicPr>
            <a:picLocks noChangeAspect="1" noChangeArrowheads="1"/>
          </p:cNvPicPr>
          <p:nvPr/>
        </p:nvPicPr>
        <p:blipFill>
          <a:blip r:embed="rId3" cstate="print"/>
          <a:srcRect/>
          <a:stretch>
            <a:fillRect/>
          </a:stretch>
        </p:blipFill>
        <p:spPr bwMode="auto">
          <a:xfrm>
            <a:off x="762000" y="2743200"/>
            <a:ext cx="4419600" cy="31242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6019800" y="3429000"/>
            <a:ext cx="2286000" cy="3105150"/>
          </a:xfrm>
          <a:prstGeom prst="rect">
            <a:avLst/>
          </a:prstGeom>
          <a:noFill/>
          <a:ln w="9525">
            <a:noFill/>
            <a:miter lim="800000"/>
            <a:headEnd/>
            <a:tailEnd/>
          </a:ln>
        </p:spPr>
      </p:pic>
      <p:sp>
        <p:nvSpPr>
          <p:cNvPr id="10" name="TextBox 9"/>
          <p:cNvSpPr txBox="1"/>
          <p:nvPr/>
        </p:nvSpPr>
        <p:spPr>
          <a:xfrm>
            <a:off x="457200" y="228600"/>
            <a:ext cx="8382000" cy="1200329"/>
          </a:xfrm>
          <a:prstGeom prst="rect">
            <a:avLst/>
          </a:prstGeom>
          <a:noFill/>
        </p:spPr>
        <p:txBody>
          <a:bodyPr wrap="square" rtlCol="0">
            <a:spAutoFit/>
          </a:bodyPr>
          <a:lstStyle/>
          <a:p>
            <a:r>
              <a:rPr lang="en-US" sz="2400" dirty="0" smtClean="0"/>
              <a:t>Alabama Supreme Court Chief Justice Roy Moore removed from office after refusing to follow federal court’s order to remove Ten Commandments from the sate courthouse</a:t>
            </a:r>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Glassroth v. Moore (USDC, Ala., 2002): </a:t>
            </a:r>
            <a:r>
              <a:rPr lang="en-US" sz="3600" dirty="0" smtClean="0"/>
              <a:t>U.S. District Judge Myron Thompson:</a:t>
            </a:r>
            <a:endParaRPr lang="en-US" sz="3600" dirty="0"/>
          </a:p>
        </p:txBody>
      </p:sp>
      <p:sp>
        <p:nvSpPr>
          <p:cNvPr id="3" name="Content Placeholder 2"/>
          <p:cNvSpPr>
            <a:spLocks noGrp="1"/>
          </p:cNvSpPr>
          <p:nvPr>
            <p:ph sz="quarter" idx="1"/>
          </p:nvPr>
        </p:nvSpPr>
        <p:spPr>
          <a:xfrm>
            <a:off x="304800" y="1447800"/>
            <a:ext cx="8534400" cy="5181600"/>
          </a:xfrm>
        </p:spPr>
        <p:txBody>
          <a:bodyPr>
            <a:normAutofit/>
          </a:bodyPr>
          <a:lstStyle/>
          <a:p>
            <a:r>
              <a:rPr lang="en-US" dirty="0" smtClean="0"/>
              <a:t>“If all Chief Justice Moore had done were to emphasize the Ten Commandments' </a:t>
            </a:r>
            <a:r>
              <a:rPr lang="en-US" dirty="0" smtClean="0">
                <a:solidFill>
                  <a:schemeClr val="accent1"/>
                </a:solidFill>
              </a:rPr>
              <a:t>historical and educational importance</a:t>
            </a:r>
            <a:r>
              <a:rPr lang="en-US" dirty="0" smtClean="0"/>
              <a:t>... or their importance as a model code for </a:t>
            </a:r>
            <a:r>
              <a:rPr lang="en-US" dirty="0" smtClean="0">
                <a:solidFill>
                  <a:schemeClr val="accent1"/>
                </a:solidFill>
              </a:rPr>
              <a:t>good citizenship</a:t>
            </a:r>
            <a:r>
              <a:rPr lang="en-US" dirty="0" smtClean="0"/>
              <a:t>... this court would have a much different case before it. But the Chief Justice did not limit himself to this; he went far, far beyond. He installed a </a:t>
            </a:r>
            <a:r>
              <a:rPr lang="en-US" dirty="0" smtClean="0">
                <a:solidFill>
                  <a:schemeClr val="accent1"/>
                </a:solidFill>
              </a:rPr>
              <a:t>two-and-a-half ton monument in the most prominent place </a:t>
            </a:r>
            <a:r>
              <a:rPr lang="en-US" dirty="0" smtClean="0"/>
              <a:t>in a government building, managed with dollars from all state taxpayers, with the </a:t>
            </a:r>
            <a:r>
              <a:rPr lang="en-US" dirty="0" smtClean="0">
                <a:solidFill>
                  <a:schemeClr val="accent1"/>
                </a:solidFill>
              </a:rPr>
              <a:t>specific </a:t>
            </a:r>
            <a:r>
              <a:rPr lang="en-US" b="1" dirty="0" smtClean="0">
                <a:solidFill>
                  <a:schemeClr val="accent1"/>
                </a:solidFill>
              </a:rPr>
              <a:t>purpose and effect </a:t>
            </a:r>
            <a:r>
              <a:rPr lang="en-US" dirty="0" smtClean="0">
                <a:solidFill>
                  <a:schemeClr val="accent1"/>
                </a:solidFill>
              </a:rPr>
              <a:t>of establishing a permanent recognition of the 'sovereignty of God,' </a:t>
            </a:r>
            <a:r>
              <a:rPr lang="en-US" dirty="0" smtClean="0"/>
              <a:t>the Judeo-Christian God, over all citizens in this country, regardless of each taxpaying citizen's individual personal beliefs or lack thereof. To this, the Establishment Clause says no.“ (emphasis added).</a:t>
            </a:r>
          </a:p>
          <a:p>
            <a:pPr marL="0" indent="0">
              <a:buNone/>
            </a:pPr>
            <a:endParaRPr lang="en-US" dirty="0"/>
          </a:p>
        </p:txBody>
      </p:sp>
      <p:sp>
        <p:nvSpPr>
          <p:cNvPr id="4" name="Rectangle 3"/>
          <p:cNvSpPr/>
          <p:nvPr/>
        </p:nvSpPr>
        <p:spPr>
          <a:xfrm>
            <a:off x="1219200" y="1305342"/>
            <a:ext cx="7315200" cy="830997"/>
          </a:xfrm>
          <a:prstGeom prst="rect">
            <a:avLst/>
          </a:prstGeom>
        </p:spPr>
        <p:txBody>
          <a:bodyPr wrap="square">
            <a:spAutoFit/>
          </a:bodyPr>
          <a:lstStyle/>
          <a:p>
            <a:endParaRPr lang="en-US" sz="2400" dirty="0" smtClean="0"/>
          </a:p>
          <a:p>
            <a:r>
              <a:rPr lang="en-US" sz="2400" dirty="0" smtClean="0"/>
              <a:t>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Glassroth v. Moore (USDC, Ala., 2002): </a:t>
            </a:r>
            <a:r>
              <a:rPr lang="en-US" sz="3600" dirty="0" smtClean="0"/>
              <a:t>U.S. District Judge Myron Thompson:</a:t>
            </a:r>
            <a:endParaRPr lang="en-US" sz="3600" dirty="0"/>
          </a:p>
        </p:txBody>
      </p:sp>
      <p:sp>
        <p:nvSpPr>
          <p:cNvPr id="3" name="Content Placeholder 2"/>
          <p:cNvSpPr>
            <a:spLocks noGrp="1"/>
          </p:cNvSpPr>
          <p:nvPr>
            <p:ph sz="quarter" idx="1"/>
          </p:nvPr>
        </p:nvSpPr>
        <p:spPr>
          <a:xfrm>
            <a:off x="304800" y="1447800"/>
            <a:ext cx="8534400" cy="5181600"/>
          </a:xfrm>
        </p:spPr>
        <p:txBody>
          <a:bodyPr>
            <a:normAutofit/>
          </a:bodyPr>
          <a:lstStyle/>
          <a:p>
            <a:r>
              <a:rPr lang="en-US" dirty="0" smtClean="0"/>
              <a:t>Removed from office by Alabama Judicial Commission for insubordination when he refused to follow federal court order (2003)</a:t>
            </a:r>
          </a:p>
          <a:p>
            <a:r>
              <a:rPr lang="en-US" dirty="0" smtClean="0"/>
              <a:t>Then ran for Governor (twice (2006, 2010) unsuccessfully; 4</a:t>
            </a:r>
            <a:r>
              <a:rPr lang="en-US" baseline="30000" dirty="0" smtClean="0"/>
              <a:t>th</a:t>
            </a:r>
            <a:r>
              <a:rPr lang="en-US" dirty="0" smtClean="0"/>
              <a:t> place)</a:t>
            </a:r>
          </a:p>
          <a:p>
            <a:r>
              <a:rPr lang="en-US" dirty="0" smtClean="0"/>
              <a:t>Explored a run for president in 2011</a:t>
            </a:r>
          </a:p>
          <a:p>
            <a:r>
              <a:rPr lang="en-US" dirty="0" smtClean="0"/>
              <a:t>October 2011 – announced he is considering another run for Alabama Chief Justice</a:t>
            </a:r>
          </a:p>
          <a:p>
            <a:endParaRPr lang="en-US" dirty="0"/>
          </a:p>
        </p:txBody>
      </p:sp>
      <p:sp>
        <p:nvSpPr>
          <p:cNvPr id="4" name="Rectangle 3"/>
          <p:cNvSpPr/>
          <p:nvPr/>
        </p:nvSpPr>
        <p:spPr>
          <a:xfrm>
            <a:off x="1219200" y="1305342"/>
            <a:ext cx="7315200" cy="830997"/>
          </a:xfrm>
          <a:prstGeom prst="rect">
            <a:avLst/>
          </a:prstGeom>
        </p:spPr>
        <p:txBody>
          <a:bodyPr wrap="square">
            <a:spAutoFit/>
          </a:bodyPr>
          <a:lstStyle/>
          <a:p>
            <a:endParaRPr lang="en-US" sz="2400" dirty="0" smtClean="0"/>
          </a:p>
          <a:p>
            <a:r>
              <a:rPr lang="en-US" sz="2400" dirty="0" smtClean="0"/>
              <a:t> </a:t>
            </a:r>
            <a:endParaRPr lang="en-US" dirty="0"/>
          </a:p>
        </p:txBody>
      </p:sp>
    </p:spTree>
    <p:extLst>
      <p:ext uri="{BB962C8B-B14F-4D97-AF65-F5344CB8AC3E}">
        <p14:creationId xmlns:p14="http://schemas.microsoft.com/office/powerpoint/2010/main" xmlns="" val="210492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8600" y="1505930"/>
            <a:ext cx="8686800" cy="1470025"/>
          </a:xfrm>
        </p:spPr>
        <p:txBody>
          <a:bodyPr>
            <a:normAutofit/>
          </a:bodyPr>
          <a:lstStyle/>
          <a:p>
            <a:r>
              <a:rPr lang="en-US" sz="3200" dirty="0" smtClean="0"/>
              <a:t>U.S.: Texas Statehouse / Kentucky Courthouse</a:t>
            </a:r>
            <a:endParaRPr lang="en-US" sz="3200" dirty="0"/>
          </a:p>
        </p:txBody>
      </p:sp>
      <p:sp>
        <p:nvSpPr>
          <p:cNvPr id="9" name="Subtitle 8"/>
          <p:cNvSpPr>
            <a:spLocks noGrp="1"/>
          </p:cNvSpPr>
          <p:nvPr>
            <p:ph type="subTitle" idx="1"/>
          </p:nvPr>
        </p:nvSpPr>
        <p:spPr/>
        <p:txBody>
          <a:bodyPr/>
          <a:lstStyle/>
          <a:p>
            <a:r>
              <a:rPr lang="en-US" dirty="0" smtClean="0"/>
              <a:t> </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762000" y="2743200"/>
            <a:ext cx="3657599" cy="2590800"/>
          </a:xfrm>
          <a:prstGeom prst="rect">
            <a:avLst/>
          </a:prstGeom>
          <a:noFill/>
          <a:ln w="9525">
            <a:noFill/>
            <a:miter lim="800000"/>
            <a:headEnd/>
            <a:tailEnd/>
          </a:ln>
        </p:spPr>
      </p:pic>
      <p:sp>
        <p:nvSpPr>
          <p:cNvPr id="12" name="TextBox 11"/>
          <p:cNvSpPr txBox="1"/>
          <p:nvPr/>
        </p:nvSpPr>
        <p:spPr>
          <a:xfrm>
            <a:off x="685800" y="5791200"/>
            <a:ext cx="8229600" cy="830997"/>
          </a:xfrm>
          <a:prstGeom prst="rect">
            <a:avLst/>
          </a:prstGeom>
          <a:noFill/>
        </p:spPr>
        <p:txBody>
          <a:bodyPr wrap="square" rtlCol="0">
            <a:spAutoFit/>
          </a:bodyPr>
          <a:lstStyle/>
          <a:p>
            <a:r>
              <a:rPr lang="en-US" sz="2400" dirty="0" smtClean="0"/>
              <a:t>Austin Texas State Capitol Grounds vs. Kentucky Courthouse</a:t>
            </a:r>
          </a:p>
          <a:p>
            <a:r>
              <a:rPr lang="en-US" sz="2400" dirty="0" smtClean="0"/>
              <a:t>Swing Vote: Justice Breyer </a:t>
            </a:r>
            <a:r>
              <a:rPr lang="en-US" sz="2400" dirty="0" smtClean="0">
                <a:solidFill>
                  <a:srgbClr val="C00000"/>
                </a:solidFill>
              </a:rPr>
              <a:t>(focused on the purpose of the displays)</a:t>
            </a:r>
          </a:p>
        </p:txBody>
      </p:sp>
      <p:pic>
        <p:nvPicPr>
          <p:cNvPr id="114690" name="Picture 2" descr="http://www.opposingviews.com/sites/default/files/imagecache/top_of_piece_275x200/attachments/0005/8688/ky.tencommandments.gif"/>
          <p:cNvPicPr>
            <a:picLocks noChangeAspect="1" noChangeArrowheads="1"/>
          </p:cNvPicPr>
          <p:nvPr/>
        </p:nvPicPr>
        <p:blipFill>
          <a:blip r:embed="rId4" cstate="print"/>
          <a:srcRect/>
          <a:stretch>
            <a:fillRect/>
          </a:stretch>
        </p:blipFill>
        <p:spPr bwMode="auto">
          <a:xfrm>
            <a:off x="4876800" y="3810000"/>
            <a:ext cx="2619375" cy="1905000"/>
          </a:xfrm>
          <a:prstGeom prst="rect">
            <a:avLst/>
          </a:prstGeom>
          <a:noFill/>
        </p:spPr>
      </p:pic>
      <p:sp>
        <p:nvSpPr>
          <p:cNvPr id="8" name="TextBox 7"/>
          <p:cNvSpPr txBox="1"/>
          <p:nvPr/>
        </p:nvSpPr>
        <p:spPr>
          <a:xfrm>
            <a:off x="304800" y="304800"/>
            <a:ext cx="8610600" cy="830997"/>
          </a:xfrm>
          <a:prstGeom prst="rect">
            <a:avLst/>
          </a:prstGeom>
          <a:noFill/>
        </p:spPr>
        <p:txBody>
          <a:bodyPr wrap="square" rtlCol="0">
            <a:spAutoFit/>
          </a:bodyPr>
          <a:lstStyle/>
          <a:p>
            <a:r>
              <a:rPr lang="en-US" sz="2400" dirty="0" smtClean="0"/>
              <a:t>Van Orden v. Perry (USSC, 2005)</a:t>
            </a:r>
          </a:p>
          <a:p>
            <a:r>
              <a:rPr lang="en-US" sz="2400" dirty="0" smtClean="0"/>
              <a:t>McCreary v. ACLU of Kentucky (USSC, 2005)</a:t>
            </a:r>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Justice Breyer’s concurring judgment in Van Orden v. Perry (Texas case)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“On the one hand, the Commandment’s </a:t>
            </a:r>
            <a:r>
              <a:rPr lang="en-US" dirty="0" smtClean="0">
                <a:solidFill>
                  <a:schemeClr val="accent1"/>
                </a:solidFill>
              </a:rPr>
              <a:t>text</a:t>
            </a:r>
            <a:r>
              <a:rPr lang="en-US" dirty="0" smtClean="0"/>
              <a:t> undeniably has a religious message. . . . On the other hand, focusing on the text of the Commandments alone cannot conclusively resolve this case. Rather, to determine the message that the text here conveys, we must examine </a:t>
            </a:r>
            <a:r>
              <a:rPr lang="en-US" dirty="0" smtClean="0">
                <a:solidFill>
                  <a:schemeClr val="accent1"/>
                </a:solidFill>
              </a:rPr>
              <a:t>how the text is </a:t>
            </a:r>
            <a:r>
              <a:rPr lang="en-US" i="1" dirty="0" smtClean="0">
                <a:solidFill>
                  <a:schemeClr val="accent1"/>
                </a:solidFill>
              </a:rPr>
              <a:t>used</a:t>
            </a:r>
            <a:r>
              <a:rPr lang="en-US" dirty="0" smtClean="0"/>
              <a:t>. And that inquiry requires us to consider the </a:t>
            </a:r>
            <a:r>
              <a:rPr lang="en-US" dirty="0" smtClean="0">
                <a:solidFill>
                  <a:schemeClr val="accent1"/>
                </a:solidFill>
              </a:rPr>
              <a:t>context</a:t>
            </a:r>
            <a:r>
              <a:rPr lang="en-US" dirty="0" smtClean="0"/>
              <a:t> of the display.” (emphasis added throughout).</a:t>
            </a:r>
          </a:p>
          <a:p>
            <a:r>
              <a:rPr lang="en-US" dirty="0" smtClean="0"/>
              <a:t>Use / Context / History</a:t>
            </a:r>
          </a:p>
          <a:p>
            <a:r>
              <a:rPr lang="en-US" dirty="0" smtClean="0"/>
              <a:t>Here the display communicates “not simply a religious </a:t>
            </a:r>
            <a:r>
              <a:rPr lang="en-US" dirty="0" smtClean="0">
                <a:solidFill>
                  <a:schemeClr val="accent1"/>
                </a:solidFill>
              </a:rPr>
              <a:t>message</a:t>
            </a:r>
            <a:r>
              <a:rPr lang="en-US" dirty="0" smtClean="0"/>
              <a:t>, but a secular message as well.”</a:t>
            </a:r>
          </a:p>
          <a:p>
            <a:pPr lvl="1"/>
            <a:r>
              <a:rPr lang="en-US" dirty="0" smtClean="0"/>
              <a:t>Circumstances of its </a:t>
            </a:r>
            <a:r>
              <a:rPr lang="en-US" dirty="0" smtClean="0">
                <a:solidFill>
                  <a:schemeClr val="accent1"/>
                </a:solidFill>
              </a:rPr>
              <a:t>placement</a:t>
            </a:r>
            <a:r>
              <a:rPr lang="en-US" dirty="0" smtClean="0"/>
              <a:t>, physical </a:t>
            </a:r>
            <a:r>
              <a:rPr lang="en-US" dirty="0" smtClean="0">
                <a:solidFill>
                  <a:schemeClr val="accent1"/>
                </a:solidFill>
              </a:rPr>
              <a:t>setting</a:t>
            </a:r>
            <a:r>
              <a:rPr lang="en-US" dirty="0" smtClean="0"/>
              <a:t>, 40-year </a:t>
            </a:r>
            <a:r>
              <a:rPr lang="en-US" dirty="0" smtClean="0">
                <a:solidFill>
                  <a:schemeClr val="accent1"/>
                </a:solidFill>
              </a:rPr>
              <a:t>history</a:t>
            </a:r>
          </a:p>
          <a:p>
            <a:pPr lvl="1"/>
            <a:r>
              <a:rPr lang="en-US" dirty="0" smtClean="0"/>
              <a:t>“Mixed but primarily non-religious </a:t>
            </a:r>
            <a:r>
              <a:rPr lang="en-US" dirty="0" smtClean="0">
                <a:solidFill>
                  <a:schemeClr val="accent1"/>
                </a:solidFill>
              </a:rPr>
              <a:t>purpose</a:t>
            </a:r>
            <a:r>
              <a:rPr lang="en-US" dirty="0" smtClean="0"/>
              <a:t>”</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Justice Breyer’s concurring judgment in Van Orden v. Perry</a:t>
            </a:r>
            <a:endParaRPr lang="en-US" dirty="0"/>
          </a:p>
        </p:txBody>
      </p:sp>
      <p:sp>
        <p:nvSpPr>
          <p:cNvPr id="3" name="Content Placeholder 2"/>
          <p:cNvSpPr>
            <a:spLocks noGrp="1"/>
          </p:cNvSpPr>
          <p:nvPr>
            <p:ph sz="quarter" idx="1"/>
          </p:nvPr>
        </p:nvSpPr>
        <p:spPr/>
        <p:txBody>
          <a:bodyPr>
            <a:normAutofit/>
          </a:bodyPr>
          <a:lstStyle/>
          <a:p>
            <a:r>
              <a:rPr lang="en-US" dirty="0" smtClean="0"/>
              <a:t>Analyzing Breyer’s opinion:</a:t>
            </a:r>
          </a:p>
          <a:p>
            <a:pPr lvl="1"/>
            <a:r>
              <a:rPr lang="en-US" dirty="0" smtClean="0"/>
              <a:t>On the one hand Justice Breyer seems to have a point about the underlying purposes and effects of the various monuments</a:t>
            </a:r>
          </a:p>
          <a:p>
            <a:pPr lvl="1"/>
            <a:r>
              <a:rPr lang="en-US" dirty="0" smtClean="0"/>
              <a:t>But there is something unsatisfying about his search of the “real” meaning of these displays</a:t>
            </a:r>
          </a:p>
          <a:p>
            <a:pPr lvl="1"/>
            <a:r>
              <a:rPr lang="en-US" dirty="0" smtClean="0"/>
              <a:t>We are left with a sense that it really does come down to who the judge is:</a:t>
            </a:r>
          </a:p>
          <a:p>
            <a:pPr lvl="2"/>
            <a:r>
              <a:rPr lang="en-US" dirty="0" smtClean="0"/>
              <a:t>What does this judge, styling himself as an “objective observer,” think the symbol means?</a:t>
            </a:r>
          </a:p>
          <a:p>
            <a:pPr lvl="2"/>
            <a:r>
              <a:rPr lang="en-US" dirty="0" smtClean="0"/>
              <a:t>Something incomplete and unsatisfying with his confidence that he has differentiated the different “real” meanings of these symbols, which are after all, the same symbol.</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505930"/>
            <a:ext cx="5638800" cy="1470025"/>
          </a:xfrm>
        </p:spPr>
        <p:txBody>
          <a:bodyPr>
            <a:normAutofit/>
          </a:bodyPr>
          <a:lstStyle/>
          <a:p>
            <a:r>
              <a:rPr lang="en-US" sz="3200" dirty="0" smtClean="0"/>
              <a:t>U.S. Supreme Court Friezes</a:t>
            </a:r>
            <a:endParaRPr lang="en-US" sz="3200" dirty="0"/>
          </a:p>
        </p:txBody>
      </p:sp>
      <p:sp>
        <p:nvSpPr>
          <p:cNvPr id="9" name="Subtitle 8"/>
          <p:cNvSpPr>
            <a:spLocks noGrp="1"/>
          </p:cNvSpPr>
          <p:nvPr>
            <p:ph type="subTitle" idx="1"/>
          </p:nvPr>
        </p:nvSpPr>
        <p:spPr/>
        <p:txBody>
          <a:bodyPr/>
          <a:lstStyle/>
          <a:p>
            <a:r>
              <a:rPr lang="en-US" dirty="0" smtClean="0"/>
              <a:t> </a:t>
            </a:r>
            <a:endParaRPr lang="en-US" dirty="0"/>
          </a:p>
        </p:txBody>
      </p:sp>
      <p:sp>
        <p:nvSpPr>
          <p:cNvPr id="12" name="TextBox 11"/>
          <p:cNvSpPr txBox="1"/>
          <p:nvPr/>
        </p:nvSpPr>
        <p:spPr>
          <a:xfrm>
            <a:off x="685800" y="6096000"/>
            <a:ext cx="8229600" cy="461665"/>
          </a:xfrm>
          <a:prstGeom prst="rect">
            <a:avLst/>
          </a:prstGeom>
          <a:noFill/>
        </p:spPr>
        <p:txBody>
          <a:bodyPr wrap="square" rtlCol="0">
            <a:spAutoFit/>
          </a:bodyPr>
          <a:lstStyle/>
          <a:p>
            <a:endParaRPr lang="en-US" sz="2400" dirty="0"/>
          </a:p>
        </p:txBody>
      </p:sp>
      <p:pic>
        <p:nvPicPr>
          <p:cNvPr id="11" name="Picture 5"/>
          <p:cNvPicPr>
            <a:picLocks noChangeAspect="1" noChangeArrowheads="1"/>
          </p:cNvPicPr>
          <p:nvPr/>
        </p:nvPicPr>
        <p:blipFill>
          <a:blip r:embed="rId3" cstate="print"/>
          <a:srcRect/>
          <a:stretch>
            <a:fillRect/>
          </a:stretch>
        </p:blipFill>
        <p:spPr bwMode="auto">
          <a:xfrm>
            <a:off x="2362200" y="2590800"/>
            <a:ext cx="3333750" cy="2219325"/>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762000" y="3276600"/>
            <a:ext cx="2057400" cy="3106674"/>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5410200" y="3810000"/>
            <a:ext cx="2857500" cy="2143125"/>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6248400" y="304800"/>
            <a:ext cx="2462011" cy="2362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505930"/>
            <a:ext cx="7467600" cy="1470025"/>
          </a:xfrm>
        </p:spPr>
        <p:txBody>
          <a:bodyPr>
            <a:normAutofit/>
          </a:bodyPr>
          <a:lstStyle/>
          <a:p>
            <a:r>
              <a:rPr lang="en-US" sz="3200" dirty="0" smtClean="0"/>
              <a:t>U.S.: Crèche Cases</a:t>
            </a:r>
            <a:endParaRPr lang="en-US" sz="3200" dirty="0"/>
          </a:p>
        </p:txBody>
      </p:sp>
      <p:sp>
        <p:nvSpPr>
          <p:cNvPr id="9" name="Subtitle 8"/>
          <p:cNvSpPr>
            <a:spLocks noGrp="1"/>
          </p:cNvSpPr>
          <p:nvPr>
            <p:ph type="subTitle" idx="1"/>
          </p:nvPr>
        </p:nvSpPr>
        <p:spPr>
          <a:xfrm>
            <a:off x="4419600" y="3200400"/>
            <a:ext cx="3276600" cy="1600200"/>
          </a:xfrm>
        </p:spPr>
        <p:txBody>
          <a:bodyPr/>
          <a:lstStyle/>
          <a:p>
            <a:r>
              <a:rPr lang="en-US" dirty="0" smtClean="0"/>
              <a:t> </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28601" y="2514600"/>
            <a:ext cx="3200399" cy="3048000"/>
          </a:xfrm>
          <a:prstGeom prst="rect">
            <a:avLst/>
          </a:prstGeom>
          <a:noFill/>
          <a:ln w="9525">
            <a:noFill/>
            <a:miter lim="800000"/>
            <a:headEnd/>
            <a:tailEnd/>
          </a:ln>
        </p:spPr>
      </p:pic>
      <p:sp>
        <p:nvSpPr>
          <p:cNvPr id="5" name="TextBox 4"/>
          <p:cNvSpPr txBox="1"/>
          <p:nvPr/>
        </p:nvSpPr>
        <p:spPr>
          <a:xfrm>
            <a:off x="3581400" y="3124200"/>
            <a:ext cx="5181600" cy="3416320"/>
          </a:xfrm>
          <a:prstGeom prst="rect">
            <a:avLst/>
          </a:prstGeom>
          <a:noFill/>
        </p:spPr>
        <p:txBody>
          <a:bodyPr wrap="square" rtlCol="0">
            <a:spAutoFit/>
          </a:bodyPr>
          <a:lstStyle/>
          <a:p>
            <a:r>
              <a:rPr lang="en-US" sz="2400" dirty="0" smtClean="0"/>
              <a:t>No </a:t>
            </a:r>
            <a:r>
              <a:rPr lang="en-US" sz="2400" dirty="0" smtClean="0"/>
              <a:t>violation of Establishment Clause when Christmas display included “a Santa Claus house, reindeer pulling Santa’s sleigh, candy-striped poles, a Christmas tree, carolers, cutout figures representing such characters as a clown, an elephant, and a teddy bear, hundreds of colored lights, a large banner that reads “SEASONS GREETINGS,” and the crèche at issue here.”</a:t>
            </a:r>
            <a:endParaRPr lang="en-US" sz="2400" dirty="0"/>
          </a:p>
        </p:txBody>
      </p:sp>
      <p:sp>
        <p:nvSpPr>
          <p:cNvPr id="6" name="TextBox 5"/>
          <p:cNvSpPr txBox="1"/>
          <p:nvPr/>
        </p:nvSpPr>
        <p:spPr>
          <a:xfrm>
            <a:off x="381000" y="609600"/>
            <a:ext cx="8382000" cy="584775"/>
          </a:xfrm>
          <a:prstGeom prst="rect">
            <a:avLst/>
          </a:prstGeom>
          <a:noFill/>
        </p:spPr>
        <p:txBody>
          <a:bodyPr wrap="square" rtlCol="0">
            <a:spAutoFit/>
          </a:bodyPr>
          <a:lstStyle/>
          <a:p>
            <a:r>
              <a:rPr lang="en-US" sz="3200" dirty="0" smtClean="0"/>
              <a:t>Lynch v. Donnelly (USSC, 1984)</a:t>
            </a:r>
            <a:endParaRPr lang="en-US" sz="3200" dirty="0"/>
          </a:p>
        </p:txBody>
      </p:sp>
      <p:sp>
        <p:nvSpPr>
          <p:cNvPr id="8" name="TextBox 7"/>
          <p:cNvSpPr txBox="1"/>
          <p:nvPr/>
        </p:nvSpPr>
        <p:spPr>
          <a:xfrm>
            <a:off x="228600" y="5791200"/>
            <a:ext cx="2971800" cy="954107"/>
          </a:xfrm>
          <a:prstGeom prst="rect">
            <a:avLst/>
          </a:prstGeom>
          <a:noFill/>
        </p:spPr>
        <p:txBody>
          <a:bodyPr wrap="square" rtlCol="0">
            <a:spAutoFit/>
          </a:bodyPr>
          <a:lstStyle/>
          <a:p>
            <a:r>
              <a:rPr lang="en-US" sz="2800" dirty="0" smtClean="0">
                <a:solidFill>
                  <a:srgbClr val="C00000"/>
                </a:solidFill>
              </a:rPr>
              <a:t>(Lemon test: focus on context)</a:t>
            </a:r>
            <a:endParaRPr lang="en-US" sz="2800"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Lynch v. Donnelly (USSC, 1984) (Burger, C.J.)</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Applying </a:t>
            </a:r>
            <a:r>
              <a:rPr lang="en-US" i="1" dirty="0" smtClean="0"/>
              <a:t>Lemon</a:t>
            </a:r>
            <a:r>
              <a:rPr lang="en-US" dirty="0" smtClean="0"/>
              <a:t> test, and focusing upon the context of the display, concluded that there was </a:t>
            </a:r>
            <a:r>
              <a:rPr lang="en-US" dirty="0" smtClean="0">
                <a:solidFill>
                  <a:srgbClr val="C00000"/>
                </a:solidFill>
              </a:rPr>
              <a:t>insufficient evidence </a:t>
            </a:r>
            <a:r>
              <a:rPr lang="en-US" dirty="0" smtClean="0"/>
              <a:t>to conclude that </a:t>
            </a:r>
          </a:p>
          <a:p>
            <a:pPr lvl="1"/>
            <a:r>
              <a:rPr lang="en-US" dirty="0" smtClean="0"/>
              <a:t>“the inclusion of the crèche is a </a:t>
            </a:r>
            <a:r>
              <a:rPr lang="en-US" dirty="0" smtClean="0">
                <a:solidFill>
                  <a:srgbClr val="C00000"/>
                </a:solidFill>
              </a:rPr>
              <a:t>purposeful or surreptitious effort to express some kind of subtle government advocacy </a:t>
            </a:r>
            <a:r>
              <a:rPr lang="en-US" dirty="0" smtClean="0"/>
              <a:t>of a particular religious message	</a:t>
            </a:r>
          </a:p>
          <a:p>
            <a:pPr lvl="1"/>
            <a:r>
              <a:rPr lang="en-US" dirty="0" smtClean="0"/>
              <a:t> it’s reason or </a:t>
            </a:r>
            <a:r>
              <a:rPr lang="en-US" dirty="0" smtClean="0">
                <a:solidFill>
                  <a:srgbClr val="C00000"/>
                </a:solidFill>
              </a:rPr>
              <a:t>effect only happens to coincide or harmonize </a:t>
            </a:r>
            <a:r>
              <a:rPr lang="en-US" dirty="0" smtClean="0"/>
              <a:t>with the tenets of some . . . religions.”</a:t>
            </a:r>
          </a:p>
          <a:p>
            <a:pPr lvl="1"/>
            <a:r>
              <a:rPr lang="en-US" dirty="0" smtClean="0"/>
              <a:t>No excessive entanglement between religion and the state.</a:t>
            </a:r>
          </a:p>
          <a:p>
            <a:endParaRPr lang="en-US" dirty="0" smtClean="0"/>
          </a:p>
          <a:p>
            <a:r>
              <a:rPr lang="en-US" dirty="0" smtClean="0"/>
              <a:t>O'Connor concurrence focuses on whether there is government endorsement of religion</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Nomos and Narrative</a:t>
            </a:r>
            <a:endParaRPr lang="en-US" sz="3100" b="1" dirty="0">
              <a:solidFill>
                <a:srgbClr val="001010"/>
              </a:solidFill>
              <a:effectLst>
                <a:outerShdw blurRad="38100" dist="38100" dir="2700000" algn="tl">
                  <a:srgbClr val="C0C0C0"/>
                </a:outerShdw>
              </a:effectLst>
            </a:endParaRPr>
          </a:p>
        </p:txBody>
      </p:sp>
      <p:sp>
        <p:nvSpPr>
          <p:cNvPr id="21533" name="Rectangle 29"/>
          <p:cNvSpPr>
            <a:spLocks noChangeArrowheads="1"/>
          </p:cNvSpPr>
          <p:nvPr/>
        </p:nvSpPr>
        <p:spPr bwMode="auto">
          <a:xfrm>
            <a:off x="2286000" y="1752600"/>
            <a:ext cx="3657600" cy="4093428"/>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pPr>
              <a:buFontTx/>
              <a:buChar char="•"/>
            </a:pPr>
            <a:r>
              <a:rPr lang="en-US" sz="2200" dirty="0">
                <a:solidFill>
                  <a:schemeClr val="tx2"/>
                </a:solidFill>
                <a:effectLst>
                  <a:outerShdw blurRad="38100" dist="38100" dir="2700000" algn="tl">
                    <a:srgbClr val="C0C0C0"/>
                  </a:outerShdw>
                </a:effectLst>
              </a:rPr>
              <a:t> </a:t>
            </a:r>
            <a:r>
              <a:rPr lang="en-US" sz="3200" dirty="0" smtClean="0">
                <a:effectLst>
                  <a:outerShdw blurRad="38100" dist="38100" dir="2700000" algn="tl">
                    <a:srgbClr val="C0C0C0"/>
                  </a:outerShdw>
                </a:effectLst>
              </a:rPr>
              <a:t>Nomos: A socially constructed ordering of experience</a:t>
            </a:r>
          </a:p>
          <a:p>
            <a:pPr>
              <a:buFontTx/>
              <a:buChar char="•"/>
            </a:pPr>
            <a:endParaRPr lang="en-US" sz="3200" dirty="0" smtClean="0">
              <a:solidFill>
                <a:schemeClr val="accent1"/>
              </a:solidFill>
              <a:effectLst>
                <a:outerShdw blurRad="38100" dist="38100" dir="2700000" algn="tl">
                  <a:srgbClr val="C0C0C0"/>
                </a:outerShdw>
              </a:effectLst>
            </a:endParaRPr>
          </a:p>
          <a:p>
            <a:pPr lvl="1">
              <a:buFontTx/>
              <a:buChar char="•"/>
            </a:pPr>
            <a:r>
              <a:rPr lang="en-US" sz="3200" dirty="0" smtClean="0">
                <a:solidFill>
                  <a:schemeClr val="accent1"/>
                </a:solidFill>
                <a:effectLst>
                  <a:outerShdw blurRad="38100" dist="38100" dir="2700000" algn="tl">
                    <a:srgbClr val="C0C0C0"/>
                  </a:outerShdw>
                </a:effectLst>
              </a:rPr>
              <a:t> Normative</a:t>
            </a:r>
          </a:p>
          <a:p>
            <a:pPr lvl="1">
              <a:buFontTx/>
              <a:buChar char="•"/>
            </a:pPr>
            <a:r>
              <a:rPr lang="en-US" sz="3200" dirty="0" smtClean="0">
                <a:solidFill>
                  <a:schemeClr val="accent1"/>
                </a:solidFill>
                <a:effectLst>
                  <a:outerShdw blurRad="38100" dist="38100" dir="2700000" algn="tl">
                    <a:srgbClr val="C0C0C0"/>
                  </a:outerShdw>
                </a:effectLst>
              </a:rPr>
              <a:t> Narrative</a:t>
            </a:r>
            <a:endParaRPr lang="en-US" sz="32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000750" y="1143000"/>
            <a:ext cx="3143250" cy="3276600"/>
          </a:xfrm>
          <a:prstGeom prst="rect">
            <a:avLst/>
          </a:prstGeom>
          <a:noFill/>
          <a:ln w="9525">
            <a:noFill/>
            <a:miter lim="800000"/>
            <a:headEnd/>
            <a:tailEnd/>
          </a:ln>
          <a:effectLst/>
        </p:spPr>
      </p:pic>
      <p:sp>
        <p:nvSpPr>
          <p:cNvPr id="21536" name="Text Box 32"/>
          <p:cNvSpPr txBox="1">
            <a:spLocks noChangeArrowheads="1"/>
          </p:cNvSpPr>
          <p:nvPr/>
        </p:nvSpPr>
        <p:spPr bwMode="auto">
          <a:xfrm>
            <a:off x="6553200" y="4648200"/>
            <a:ext cx="21336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smtClean="0"/>
              <a:t> </a:t>
            </a:r>
            <a:endParaRPr lang="en-US" dirty="0"/>
          </a:p>
        </p:txBody>
      </p:sp>
      <p:sp>
        <p:nvSpPr>
          <p:cNvPr id="10" name="Title 9"/>
          <p:cNvSpPr>
            <a:spLocks noGrp="1"/>
          </p:cNvSpPr>
          <p:nvPr>
            <p:ph type="ctrTitle"/>
          </p:nvPr>
        </p:nvSpPr>
        <p:spPr>
          <a:xfrm>
            <a:off x="152400" y="1505930"/>
            <a:ext cx="8763000" cy="1470025"/>
          </a:xfrm>
        </p:spPr>
        <p:txBody>
          <a:bodyPr>
            <a:normAutofit/>
          </a:bodyPr>
          <a:lstStyle/>
          <a:p>
            <a:r>
              <a:rPr lang="en-US" dirty="0" smtClean="0"/>
              <a:t/>
            </a:r>
            <a:br>
              <a:rPr lang="en-US" dirty="0" smtClean="0"/>
            </a:br>
            <a:r>
              <a:rPr lang="en-US" sz="3600" dirty="0" smtClean="0"/>
              <a:t>Montana Ski Resort Jesus Statue</a:t>
            </a:r>
            <a:endParaRPr lang="en-US" sz="3600" dirty="0"/>
          </a:p>
        </p:txBody>
      </p:sp>
      <p:pic>
        <p:nvPicPr>
          <p:cNvPr id="1026" name="Picture 2" desc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337" y="152400"/>
            <a:ext cx="2971800" cy="2133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33400" y="3559076"/>
            <a:ext cx="8305800" cy="2308324"/>
          </a:xfrm>
          <a:prstGeom prst="rect">
            <a:avLst/>
          </a:prstGeom>
          <a:noFill/>
        </p:spPr>
        <p:txBody>
          <a:bodyPr wrap="square" rtlCol="0">
            <a:spAutoFit/>
          </a:bodyPr>
          <a:lstStyle/>
          <a:p>
            <a:r>
              <a:rPr lang="en-US" dirty="0"/>
              <a:t>Helena, Mont. » A statue of Jesus on U.S. Forest Service land in the mountains over a Montana ski resort faces potential eviction amid an argument over the separation of church and state.</a:t>
            </a:r>
          </a:p>
          <a:p>
            <a:r>
              <a:rPr lang="en-US" dirty="0"/>
              <a:t>The Forest Service offered a glimmer of hope late last week for the statue’s supporters by withdrawing an initial decision to boot the Jesus statue from its hillside perch in the trees. But as it further analyzes the situation before making a final decision, the agency warned rules and court decisions are stacked against allowing a religious icon on the 25-by-25 foot patch of land</a:t>
            </a:r>
            <a:r>
              <a:rPr lang="en-US" dirty="0" smtClean="0"/>
              <a:t>.</a:t>
            </a:r>
          </a:p>
          <a:p>
            <a:r>
              <a:rPr lang="en-US" dirty="0" smtClean="0"/>
              <a:t>Matt Gouras, The Associated Press, October 23, 2011</a:t>
            </a:r>
            <a:endParaRPr lang="en-US" dirty="0"/>
          </a:p>
          <a:p>
            <a:r>
              <a:rPr lang="en-US" dirty="0" smtClean="0"/>
              <a:t>The Salt Lake Tribune, October 23, 2011</a:t>
            </a:r>
            <a:endParaRPr lang="en-US" dirty="0"/>
          </a:p>
        </p:txBody>
      </p:sp>
      <p:sp>
        <p:nvSpPr>
          <p:cNvPr id="3" name="Rectangle 2"/>
          <p:cNvSpPr/>
          <p:nvPr/>
        </p:nvSpPr>
        <p:spPr>
          <a:xfrm>
            <a:off x="4038600" y="262042"/>
            <a:ext cx="4763336" cy="1015663"/>
          </a:xfrm>
          <a:prstGeom prst="rect">
            <a:avLst/>
          </a:prstGeom>
        </p:spPr>
        <p:txBody>
          <a:bodyPr wrap="square">
            <a:spAutoFit/>
          </a:bodyPr>
          <a:lstStyle/>
          <a:p>
            <a:r>
              <a:rPr lang="en-US" sz="1200" dirty="0"/>
              <a:t>Lyle Burke of Alberta, Canada, poses with the statue of Jesus Christ near the top of Chair 2 at the Whitefish Mountain Resort in February. The statue, erected in 1953 to honor World War II veterans, may have to be removed after the </a:t>
            </a:r>
            <a:r>
              <a:rPr lang="en-US" sz="1200" dirty="0" smtClean="0"/>
              <a:t>United </a:t>
            </a:r>
            <a:r>
              <a:rPr lang="en-US" sz="1200" dirty="0"/>
              <a:t>States Forest Service recently denied a special use permit allowing the stone statue. (AP Photo/The Missoulian, Linda Thompson) </a:t>
            </a:r>
          </a:p>
        </p:txBody>
      </p:sp>
    </p:spTree>
    <p:extLst>
      <p:ext uri="{BB962C8B-B14F-4D97-AF65-F5344CB8AC3E}">
        <p14:creationId xmlns:p14="http://schemas.microsoft.com/office/powerpoint/2010/main" xmlns="" val="3243386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a:t>
            </a:r>
            <a:r>
              <a:rPr lang="en-US" sz="3100" b="1" dirty="0">
                <a:solidFill>
                  <a:srgbClr val="001010"/>
                </a:solidFill>
                <a:effectLst>
                  <a:outerShdw blurRad="38100" dist="38100" dir="2700000" algn="tl">
                    <a:srgbClr val="C0C0C0"/>
                  </a:outerShdw>
                </a:effectLst>
              </a:rPr>
              <a:t>Jurisgenerative and Jurispathic </a:t>
            </a:r>
          </a:p>
          <a:p>
            <a:r>
              <a:rPr lang="en-US" sz="3100" b="1" dirty="0">
                <a:solidFill>
                  <a:srgbClr val="001010"/>
                </a:solidFill>
                <a:effectLst>
                  <a:outerShdw blurRad="38100" dist="38100" dir="2700000" algn="tl">
                    <a:srgbClr val="C0C0C0"/>
                  </a:outerShdw>
                </a:effectLst>
              </a:rPr>
              <a:t>Faces of the Law  </a:t>
            </a:r>
          </a:p>
        </p:txBody>
      </p:sp>
      <p:sp>
        <p:nvSpPr>
          <p:cNvPr id="21533" name="Rectangle 29"/>
          <p:cNvSpPr>
            <a:spLocks noChangeArrowheads="1"/>
          </p:cNvSpPr>
          <p:nvPr/>
        </p:nvSpPr>
        <p:spPr bwMode="auto">
          <a:xfrm>
            <a:off x="2286000" y="1752600"/>
            <a:ext cx="3657600" cy="5570756"/>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pPr>
              <a:buFontTx/>
              <a:buChar char="•"/>
            </a:pPr>
            <a:r>
              <a:rPr lang="en-US" sz="2200" dirty="0">
                <a:solidFill>
                  <a:schemeClr val="tx2"/>
                </a:solidFill>
                <a:effectLst>
                  <a:outerShdw blurRad="38100" dist="38100" dir="2700000" algn="tl">
                    <a:srgbClr val="C0C0C0"/>
                  </a:outerShdw>
                </a:effectLst>
              </a:rPr>
              <a:t> </a:t>
            </a:r>
            <a:r>
              <a:rPr lang="en-US" sz="2400" dirty="0">
                <a:solidFill>
                  <a:schemeClr val="accent1"/>
                </a:solidFill>
                <a:effectLst>
                  <a:outerShdw blurRad="38100" dist="38100" dir="2700000" algn="tl">
                    <a:srgbClr val="C0C0C0"/>
                  </a:outerShdw>
                </a:effectLst>
              </a:rPr>
              <a:t>“Jurisgenesis” – the process                                            of creating legal meaning</a:t>
            </a:r>
          </a:p>
          <a:p>
            <a:r>
              <a:rPr lang="en-US" sz="2400" dirty="0">
                <a:effectLst>
                  <a:outerShdw blurRad="38100" dist="38100" dir="2700000" algn="tl">
                    <a:srgbClr val="C0C0C0"/>
                  </a:outerShdw>
                </a:effectLst>
              </a:rPr>
              <a:t>    </a:t>
            </a:r>
          </a:p>
          <a:p>
            <a:r>
              <a:rPr lang="en-US" sz="2400" dirty="0">
                <a:effectLst>
                  <a:outerShdw blurRad="38100" dist="38100" dir="2700000" algn="tl">
                    <a:srgbClr val="C0C0C0"/>
                  </a:outerShdw>
                </a:effectLst>
              </a:rPr>
              <a:t>“We constantly </a:t>
            </a:r>
            <a:r>
              <a:rPr lang="en-US" sz="2400" dirty="0">
                <a:solidFill>
                  <a:schemeClr val="accent2"/>
                </a:solidFill>
                <a:effectLst>
                  <a:outerShdw blurRad="38100" dist="38100" dir="2700000" algn="tl">
                    <a:srgbClr val="C0C0C0"/>
                  </a:outerShdw>
                </a:effectLst>
              </a:rPr>
              <a:t>create </a:t>
            </a:r>
            <a:r>
              <a:rPr lang="en-US" sz="2400" dirty="0">
                <a:effectLst>
                  <a:outerShdw blurRad="38100" dist="38100" dir="2700000" algn="tl">
                    <a:srgbClr val="C0C0C0"/>
                  </a:outerShdw>
                </a:effectLst>
              </a:rPr>
              <a:t>and                                               </a:t>
            </a:r>
            <a:r>
              <a:rPr lang="en-US" sz="2400" dirty="0">
                <a:solidFill>
                  <a:schemeClr val="accent2"/>
                </a:solidFill>
                <a:effectLst>
                  <a:outerShdw blurRad="38100" dist="38100" dir="2700000" algn="tl">
                    <a:srgbClr val="C0C0C0"/>
                  </a:outerShdw>
                </a:effectLst>
              </a:rPr>
              <a:t>maintain</a:t>
            </a:r>
            <a:r>
              <a:rPr lang="en-US" sz="2400" dirty="0">
                <a:effectLst>
                  <a:outerShdw blurRad="38100" dist="38100" dir="2700000" algn="tl">
                    <a:srgbClr val="C0C0C0"/>
                  </a:outerShdw>
                </a:effectLst>
              </a:rPr>
              <a:t> a world of right and wrong, </a:t>
            </a:r>
            <a:r>
              <a:rPr lang="en-US" sz="2400" dirty="0" smtClean="0">
                <a:effectLst>
                  <a:outerShdw blurRad="38100" dist="38100" dir="2700000" algn="tl">
                    <a:srgbClr val="C0C0C0"/>
                  </a:outerShdw>
                </a:effectLst>
              </a:rPr>
              <a:t>of </a:t>
            </a:r>
            <a:r>
              <a:rPr lang="en-US" sz="2400" dirty="0">
                <a:effectLst>
                  <a:outerShdw blurRad="38100" dist="38100" dir="2700000" algn="tl">
                    <a:srgbClr val="C0C0C0"/>
                  </a:outerShdw>
                </a:effectLst>
              </a:rPr>
              <a:t>lawful and unlawful, of valid and void.”</a:t>
            </a:r>
            <a:r>
              <a:rPr lang="en-US" sz="2400" dirty="0"/>
              <a:t> </a:t>
            </a:r>
            <a:r>
              <a:rPr lang="en-US" sz="2400" dirty="0">
                <a:effectLst>
                  <a:outerShdw blurRad="38100" dist="38100" dir="2700000" algn="tl">
                    <a:srgbClr val="C0C0C0"/>
                  </a:outerShdw>
                </a:effectLst>
              </a:rPr>
              <a:t> </a:t>
            </a:r>
          </a:p>
          <a:p>
            <a:endParaRPr lang="en-US" sz="2400" dirty="0">
              <a:solidFill>
                <a:schemeClr val="tx2"/>
              </a:solidFill>
              <a:effectLst>
                <a:outerShdw blurRad="38100" dist="38100" dir="2700000" algn="tl">
                  <a:srgbClr val="C0C0C0"/>
                </a:outerShdw>
              </a:effectLst>
            </a:endParaRPr>
          </a:p>
          <a:p>
            <a:pPr>
              <a:buFontTx/>
              <a:buChar char="•"/>
            </a:pPr>
            <a:r>
              <a:rPr lang="en-US" sz="2400" dirty="0">
                <a:solidFill>
                  <a:schemeClr val="tx2"/>
                </a:solidFill>
                <a:effectLst>
                  <a:outerShdw blurRad="38100" dist="38100" dir="2700000" algn="tl">
                    <a:srgbClr val="C0C0C0"/>
                  </a:outerShdw>
                </a:effectLst>
              </a:rPr>
              <a:t> </a:t>
            </a:r>
            <a:r>
              <a:rPr lang="en-US" sz="2400" dirty="0">
                <a:solidFill>
                  <a:schemeClr val="accent1"/>
                </a:solidFill>
                <a:effectLst>
                  <a:outerShdw blurRad="38100" dist="38100" dir="2700000" algn="tl">
                    <a:srgbClr val="C0C0C0"/>
                  </a:outerShdw>
                </a:effectLst>
              </a:rPr>
              <a:t>“Jurispathic” – the power of judges to decide among multiple meanings</a:t>
            </a: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000750" y="1143000"/>
            <a:ext cx="3143250" cy="3276600"/>
          </a:xfrm>
          <a:prstGeom prst="rect">
            <a:avLst/>
          </a:prstGeom>
          <a:noFill/>
          <a:ln w="9525">
            <a:noFill/>
            <a:miter lim="800000"/>
            <a:headEnd/>
            <a:tailEnd/>
          </a:ln>
          <a:effectLst/>
        </p:spPr>
      </p:pic>
      <p:sp>
        <p:nvSpPr>
          <p:cNvPr id="21536" name="Text Box 32"/>
          <p:cNvSpPr txBox="1">
            <a:spLocks noChangeArrowheads="1"/>
          </p:cNvSpPr>
          <p:nvPr/>
        </p:nvSpPr>
        <p:spPr bwMode="auto">
          <a:xfrm>
            <a:off x="6553200" y="4648200"/>
            <a:ext cx="21336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Patterns at work in creating</a:t>
            </a:r>
          </a:p>
          <a:p>
            <a:r>
              <a:rPr lang="en-US" sz="3100" b="1" dirty="0" smtClean="0">
                <a:solidFill>
                  <a:srgbClr val="001010"/>
                </a:solidFill>
                <a:effectLst>
                  <a:outerShdw blurRad="38100" dist="38100" dir="2700000" algn="tl">
                    <a:srgbClr val="C0C0C0"/>
                  </a:outerShdw>
                </a:effectLst>
              </a:rPr>
              <a:t>a Nomos </a:t>
            </a:r>
            <a:endParaRPr lang="en-US" sz="3100" b="1" dirty="0">
              <a:solidFill>
                <a:srgbClr val="001010"/>
              </a:solidFill>
              <a:effectLst>
                <a:outerShdw blurRad="38100" dist="38100" dir="2700000" algn="tl">
                  <a:srgbClr val="C0C0C0"/>
                </a:outerShdw>
              </a:effectLst>
            </a:endParaRP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438400" y="2438400"/>
            <a:ext cx="5638800" cy="3416320"/>
          </a:xfrm>
          <a:prstGeom prst="rect">
            <a:avLst/>
          </a:prstGeom>
          <a:noFill/>
        </p:spPr>
        <p:txBody>
          <a:bodyPr wrap="square" rtlCol="0">
            <a:spAutoFit/>
          </a:bodyPr>
          <a:lstStyle/>
          <a:p>
            <a:r>
              <a:rPr lang="en-US" sz="3200" b="1" i="1" dirty="0" smtClean="0"/>
              <a:t>Paideic</a:t>
            </a:r>
            <a:r>
              <a:rPr lang="en-US" sz="3200" b="1" dirty="0" smtClean="0"/>
              <a:t> </a:t>
            </a:r>
            <a:r>
              <a:rPr lang="en-US" sz="3200" dirty="0" smtClean="0"/>
              <a:t>– or “world creating”</a:t>
            </a:r>
          </a:p>
          <a:p>
            <a:endParaRPr lang="en-US" sz="3200" dirty="0" smtClean="0"/>
          </a:p>
          <a:p>
            <a:r>
              <a:rPr lang="en-US" sz="3200" b="1" dirty="0" smtClean="0"/>
              <a:t>Imperial</a:t>
            </a:r>
            <a:r>
              <a:rPr lang="en-US" sz="3200" dirty="0" smtClean="0"/>
              <a:t> – or “world maintaining”</a:t>
            </a:r>
          </a:p>
          <a:p>
            <a:pPr lvl="1">
              <a:buFont typeface="Arial" pitchFamily="34" charset="0"/>
              <a:buChar char="•"/>
            </a:pPr>
            <a:endParaRPr lang="en-US" sz="3200" dirty="0" smtClean="0"/>
          </a:p>
          <a:p>
            <a:pPr lvl="1">
              <a:buFont typeface="Arial" pitchFamily="34" charset="0"/>
              <a:buChar char="•"/>
            </a:pPr>
            <a:r>
              <a:rPr lang="en-US" sz="3200" dirty="0" smtClean="0"/>
              <a:t> </a:t>
            </a:r>
            <a:r>
              <a:rPr lang="en-US" sz="2800" dirty="0" smtClean="0"/>
              <a:t>Normative worlds in a continual process of being both created and preserved</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Imperial or World </a:t>
            </a:r>
          </a:p>
          <a:p>
            <a:r>
              <a:rPr lang="en-US" sz="3100" b="1" dirty="0" smtClean="0">
                <a:solidFill>
                  <a:srgbClr val="001010"/>
                </a:solidFill>
                <a:effectLst>
                  <a:outerShdw blurRad="38100" dist="38100" dir="2700000" algn="tl">
                    <a:srgbClr val="C0C0C0"/>
                  </a:outerShdw>
                </a:effectLst>
              </a:rPr>
              <a:t>Maintaining Role of Courts</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5262979"/>
          </a:xfrm>
          <a:prstGeom prst="rect">
            <a:avLst/>
          </a:prstGeom>
          <a:noFill/>
        </p:spPr>
        <p:txBody>
          <a:bodyPr wrap="square" rtlCol="0">
            <a:spAutoFit/>
          </a:bodyPr>
          <a:lstStyle/>
          <a:p>
            <a:r>
              <a:rPr lang="en-US" sz="2800" dirty="0" smtClean="0"/>
              <a:t>One of the functions of courts like</a:t>
            </a:r>
          </a:p>
          <a:p>
            <a:r>
              <a:rPr lang="en-US" sz="2800" dirty="0" smtClean="0"/>
              <a:t>the Supreme Court is to decide </a:t>
            </a:r>
          </a:p>
          <a:p>
            <a:r>
              <a:rPr lang="en-US" sz="2800" dirty="0" smtClean="0"/>
              <a:t>among the multiplicity of meanings that are generated by interpretive communities:</a:t>
            </a:r>
          </a:p>
          <a:p>
            <a:endParaRPr lang="en-US" sz="2400" dirty="0" smtClean="0"/>
          </a:p>
          <a:p>
            <a:r>
              <a:rPr lang="en-US" sz="2400" dirty="0" smtClean="0"/>
              <a:t>“It is the problem of the multiplicity of meaning – the fact that never only one but always many worlds are created by the too fertile forces of jurisgenesis – that leads at once to the imperial virtues and the imperial mode of world maintenance. Maintaining the world is no small matter and requires no less energy than creating it.”</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The Finality of Court’s</a:t>
            </a:r>
          </a:p>
          <a:p>
            <a:r>
              <a:rPr lang="en-US" sz="3100" b="1" dirty="0" smtClean="0">
                <a:solidFill>
                  <a:srgbClr val="001010"/>
                </a:solidFill>
                <a:effectLst>
                  <a:outerShdw blurRad="38100" dist="38100" dir="2700000" algn="tl">
                    <a:srgbClr val="C0C0C0"/>
                  </a:outerShdw>
                </a:effectLst>
              </a:rPr>
              <a:t>Judgments</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3570208"/>
          </a:xfrm>
          <a:prstGeom prst="rect">
            <a:avLst/>
          </a:prstGeom>
          <a:noFill/>
        </p:spPr>
        <p:txBody>
          <a:bodyPr wrap="square" rtlCol="0">
            <a:spAutoFit/>
          </a:bodyPr>
          <a:lstStyle/>
          <a:p>
            <a:r>
              <a:rPr lang="en-US" sz="2800" dirty="0" smtClean="0"/>
              <a:t>Courts speak with an authoritative </a:t>
            </a:r>
          </a:p>
          <a:p>
            <a:r>
              <a:rPr lang="en-US" sz="2800" dirty="0" smtClean="0"/>
              <a:t>voice that chooses which meaning </a:t>
            </a:r>
          </a:p>
          <a:p>
            <a:r>
              <a:rPr lang="en-US" sz="2800" dirty="0" smtClean="0"/>
              <a:t>among several will be given official sanction and enjoy the coercive imprimatur of the state.</a:t>
            </a:r>
          </a:p>
          <a:p>
            <a:endParaRPr lang="en-US" dirty="0" smtClean="0"/>
          </a:p>
          <a:p>
            <a:r>
              <a:rPr lang="en-US" sz="2800" dirty="0" smtClean="0"/>
              <a:t>Cover quotes Justice Jackson: The Supreme Court is “not final because we are infallible, but we are infallible only because we are final.” </a:t>
            </a:r>
            <a:r>
              <a:rPr lang="en-US" sz="1200" dirty="0" smtClean="0"/>
              <a:t>Brown v. Allen, 344 U.S. 443, 540 (1953 (Jackson, J., concurring)</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628119"/>
            <a:ext cx="6934200" cy="569387"/>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Jurispathic Power</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4832092"/>
          </a:xfrm>
          <a:prstGeom prst="rect">
            <a:avLst/>
          </a:prstGeom>
          <a:noFill/>
        </p:spPr>
        <p:txBody>
          <a:bodyPr wrap="square" rtlCol="0">
            <a:spAutoFit/>
          </a:bodyPr>
          <a:lstStyle/>
          <a:p>
            <a:r>
              <a:rPr lang="en-US" sz="2800" dirty="0" smtClean="0"/>
              <a:t>This power to decide among </a:t>
            </a:r>
          </a:p>
          <a:p>
            <a:r>
              <a:rPr lang="en-US" sz="2800" dirty="0" smtClean="0"/>
              <a:t>multiple meanings is what Cover </a:t>
            </a:r>
          </a:p>
          <a:p>
            <a:r>
              <a:rPr lang="en-US" sz="2800" dirty="0" smtClean="0"/>
              <a:t>means by jurispathic power.</a:t>
            </a:r>
          </a:p>
          <a:p>
            <a:endParaRPr lang="en-US" sz="2800" dirty="0" smtClean="0"/>
          </a:p>
          <a:p>
            <a:r>
              <a:rPr lang="en-US" sz="2400" dirty="0" smtClean="0"/>
              <a:t>The judge’s job is not so much to create legal meaning, but, rather, to kill it: “Legal interpretation always takes place in the shadow of coercion.” </a:t>
            </a:r>
            <a:r>
              <a:rPr lang="en-US" sz="1200" dirty="0" smtClean="0"/>
              <a:t>Nomos and Narrative, at 40</a:t>
            </a:r>
            <a:endParaRPr lang="en-US" sz="2400" dirty="0" smtClean="0"/>
          </a:p>
          <a:p>
            <a:endParaRPr lang="en-US" sz="2400" dirty="0" smtClean="0"/>
          </a:p>
          <a:p>
            <a:r>
              <a:rPr lang="en-US" sz="2400" dirty="0" smtClean="0"/>
              <a:t>As Cover explains in the opening sentence of </a:t>
            </a:r>
            <a:r>
              <a:rPr lang="en-US" sz="2400" i="1" dirty="0" smtClean="0"/>
              <a:t>Violence and the Word</a:t>
            </a:r>
            <a:r>
              <a:rPr lang="en-US" sz="2400" dirty="0" smtClean="0"/>
              <a:t>: “Legal Interpretation takes place in a field of pain and death.” </a:t>
            </a:r>
            <a:r>
              <a:rPr lang="en-US" sz="1200" dirty="0" smtClean="0"/>
              <a:t>Robert M. Cover, Violence and the Word, 95 Yale L.J. 1601, 1601 (1986)</a:t>
            </a:r>
            <a:endParaRPr lang="en-US" sz="2400" dirty="0" smtClean="0"/>
          </a:p>
          <a:p>
            <a:endParaRPr lang="en-US" sz="28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Judges are </a:t>
            </a:r>
          </a:p>
          <a:p>
            <a:r>
              <a:rPr lang="en-US" sz="3100" b="1" dirty="0" smtClean="0">
                <a:solidFill>
                  <a:srgbClr val="001010"/>
                </a:solidFill>
                <a:effectLst>
                  <a:outerShdw blurRad="38100" dist="38100" dir="2700000" algn="tl">
                    <a:srgbClr val="C0C0C0"/>
                  </a:outerShdw>
                </a:effectLst>
              </a:rPr>
              <a:t>People of  Violence</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3970318"/>
          </a:xfrm>
          <a:prstGeom prst="rect">
            <a:avLst/>
          </a:prstGeom>
          <a:noFill/>
        </p:spPr>
        <p:txBody>
          <a:bodyPr wrap="square" rtlCol="0">
            <a:spAutoFit/>
          </a:bodyPr>
          <a:lstStyle/>
          <a:p>
            <a:r>
              <a:rPr lang="en-US" sz="2800" i="1" dirty="0" smtClean="0"/>
              <a:t>Nomos and Narrative</a:t>
            </a:r>
            <a:r>
              <a:rPr lang="en-US" sz="2800" dirty="0" smtClean="0"/>
              <a:t>:</a:t>
            </a:r>
          </a:p>
          <a:p>
            <a:endParaRPr lang="en-US" sz="2800" dirty="0" smtClean="0"/>
          </a:p>
          <a:p>
            <a:r>
              <a:rPr lang="en-US" sz="2800" dirty="0" smtClean="0"/>
              <a:t>“Judges are people of violence. Because of the violence they command, judges characteristically do not create law, but kill it. Theirs is the jurispathic office. Confronting the luxuriant growth of a hundred legal traditions, they assert that </a:t>
            </a:r>
            <a:r>
              <a:rPr lang="en-US" sz="2800" i="1" dirty="0" smtClean="0"/>
              <a:t>this one</a:t>
            </a:r>
            <a:r>
              <a:rPr lang="en-US" sz="2800" dirty="0" smtClean="0"/>
              <a:t> is law and destroy or try to destroy the rest.”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World Maintaining </a:t>
            </a:r>
          </a:p>
          <a:p>
            <a:r>
              <a:rPr lang="en-US" sz="3100" b="1" dirty="0" smtClean="0">
                <a:solidFill>
                  <a:srgbClr val="001010"/>
                </a:solidFill>
                <a:effectLst>
                  <a:outerShdw blurRad="38100" dist="38100" dir="2700000" algn="tl">
                    <a:srgbClr val="C0C0C0"/>
                  </a:outerShdw>
                </a:effectLst>
              </a:rPr>
              <a:t>Function is Necessary</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3539430"/>
          </a:xfrm>
          <a:prstGeom prst="rect">
            <a:avLst/>
          </a:prstGeom>
          <a:noFill/>
        </p:spPr>
        <p:txBody>
          <a:bodyPr wrap="square" rtlCol="0">
            <a:spAutoFit/>
          </a:bodyPr>
          <a:lstStyle/>
          <a:p>
            <a:r>
              <a:rPr lang="en-US" sz="2800" i="1" dirty="0" smtClean="0"/>
              <a:t>Nomos and Narrative</a:t>
            </a:r>
            <a:r>
              <a:rPr lang="en-US" sz="2800" dirty="0" smtClean="0"/>
              <a:t>:</a:t>
            </a:r>
          </a:p>
          <a:p>
            <a:endParaRPr lang="en-US" sz="2800" dirty="0" smtClean="0"/>
          </a:p>
          <a:p>
            <a:r>
              <a:rPr lang="en-US" sz="2800" dirty="0" smtClean="0"/>
              <a:t>A community that is exclusively creative, one that is in the grip of competing jurisgenerative visions, will splinter and fall apart. The center will not hold. One job of judges is to decide among competing conceptions, even if it means eliminating others.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Judges are also</a:t>
            </a:r>
          </a:p>
          <a:p>
            <a:r>
              <a:rPr lang="en-US" sz="3100" b="1" dirty="0" smtClean="0">
                <a:solidFill>
                  <a:srgbClr val="001010"/>
                </a:solidFill>
                <a:effectLst>
                  <a:outerShdw blurRad="38100" dist="38100" dir="2700000" algn="tl">
                    <a:srgbClr val="C0C0C0"/>
                  </a:outerShdw>
                </a:effectLst>
              </a:rPr>
              <a:t>People of  Peace</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3539430"/>
          </a:xfrm>
          <a:prstGeom prst="rect">
            <a:avLst/>
          </a:prstGeom>
          <a:noFill/>
        </p:spPr>
        <p:txBody>
          <a:bodyPr wrap="square" rtlCol="0">
            <a:spAutoFit/>
          </a:bodyPr>
          <a:lstStyle/>
          <a:p>
            <a:r>
              <a:rPr lang="en-US" sz="2800" i="1" dirty="0" smtClean="0"/>
              <a:t>Nomos and Narrative</a:t>
            </a:r>
            <a:r>
              <a:rPr lang="en-US" sz="2800" dirty="0" smtClean="0"/>
              <a:t>:</a:t>
            </a:r>
          </a:p>
          <a:p>
            <a:endParaRPr lang="en-US" sz="2800" dirty="0" smtClean="0"/>
          </a:p>
          <a:p>
            <a:r>
              <a:rPr lang="en-US" sz="2800" dirty="0" smtClean="0"/>
              <a:t>“But judges are also people of peace. Among warring sects, each of which wraps itself in the mantle of a law of its own, they assert a regulative function that permits a life of law rather than violence.” </a:t>
            </a:r>
            <a:r>
              <a:rPr lang="en-US" sz="1200" dirty="0" smtClean="0"/>
              <a:t>Nomos and Narrative, at 53.</a:t>
            </a:r>
          </a:p>
          <a:p>
            <a:endParaRPr lang="en-US" sz="28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Symbols </a:t>
            </a:r>
          </a:p>
          <a:p>
            <a:r>
              <a:rPr lang="en-US" sz="3100" b="1" dirty="0" smtClean="0">
                <a:solidFill>
                  <a:srgbClr val="001010"/>
                </a:solidFill>
                <a:effectLst>
                  <a:outerShdw blurRad="38100" dist="38100" dir="2700000" algn="tl">
                    <a:srgbClr val="C0C0C0"/>
                  </a:outerShdw>
                </a:effectLst>
              </a:rPr>
              <a:t>and Judicial Violence</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3108543"/>
          </a:xfrm>
          <a:prstGeom prst="rect">
            <a:avLst/>
          </a:prstGeom>
          <a:noFill/>
        </p:spPr>
        <p:txBody>
          <a:bodyPr wrap="square" rtlCol="0">
            <a:spAutoFit/>
          </a:bodyPr>
          <a:lstStyle/>
          <a:p>
            <a:r>
              <a:rPr lang="en-US" sz="2800" dirty="0" smtClean="0"/>
              <a:t>When judges declare authoritatively </a:t>
            </a:r>
          </a:p>
          <a:p>
            <a:r>
              <a:rPr lang="en-US" sz="2800" dirty="0" smtClean="0"/>
              <a:t>what symbols mean they are acting </a:t>
            </a:r>
          </a:p>
          <a:p>
            <a:r>
              <a:rPr lang="en-US" sz="2800" dirty="0" smtClean="0"/>
              <a:t>in </a:t>
            </a:r>
            <a:r>
              <a:rPr lang="en-US" sz="2800" dirty="0" smtClean="0"/>
              <a:t>a paradigmatically </a:t>
            </a:r>
            <a:r>
              <a:rPr lang="en-US" sz="2800" dirty="0" err="1" smtClean="0"/>
              <a:t>jurispathic</a:t>
            </a:r>
            <a:r>
              <a:rPr lang="en-US" sz="2800" dirty="0" smtClean="0"/>
              <a:t> </a:t>
            </a:r>
            <a:r>
              <a:rPr lang="en-US" sz="2800" dirty="0" smtClean="0"/>
              <a:t>manner.</a:t>
            </a:r>
            <a:endParaRPr lang="en-US" sz="2800" dirty="0" smtClean="0"/>
          </a:p>
          <a:p>
            <a:endParaRPr lang="en-US" sz="2800" dirty="0" smtClean="0"/>
          </a:p>
          <a:p>
            <a:pPr lvl="1">
              <a:buFont typeface="Arial" pitchFamily="34" charset="0"/>
              <a:buChar char="•"/>
            </a:pPr>
            <a:r>
              <a:rPr lang="en-US" sz="2800" dirty="0" smtClean="0"/>
              <a:t>Sometimes this is necessary</a:t>
            </a:r>
          </a:p>
          <a:p>
            <a:pPr lvl="1">
              <a:buFont typeface="Arial" pitchFamily="34" charset="0"/>
              <a:buChar char="•"/>
            </a:pPr>
            <a:r>
              <a:rPr lang="en-US" sz="2800" dirty="0" smtClean="0"/>
              <a:t>Oftentimes it is not</a:t>
            </a:r>
          </a:p>
          <a:p>
            <a:endParaRPr lang="en-US" sz="2800"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Symbols </a:t>
            </a:r>
          </a:p>
          <a:p>
            <a:r>
              <a:rPr lang="en-US" sz="3100" b="1" dirty="0" smtClean="0">
                <a:solidFill>
                  <a:srgbClr val="001010"/>
                </a:solidFill>
                <a:effectLst>
                  <a:outerShdw blurRad="38100" dist="38100" dir="2700000" algn="tl">
                    <a:srgbClr val="C0C0C0"/>
                  </a:outerShdw>
                </a:effectLst>
              </a:rPr>
              <a:t>and Judicial Violence</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477000" cy="4616648"/>
          </a:xfrm>
          <a:prstGeom prst="rect">
            <a:avLst/>
          </a:prstGeom>
          <a:noFill/>
        </p:spPr>
        <p:txBody>
          <a:bodyPr wrap="square" rtlCol="0">
            <a:spAutoFit/>
          </a:bodyPr>
          <a:lstStyle/>
          <a:p>
            <a:r>
              <a:rPr lang="en-US" sz="2800" dirty="0" smtClean="0"/>
              <a:t>My primary suggestion today:</a:t>
            </a:r>
            <a:endParaRPr lang="en-US" sz="1400" dirty="0" smtClean="0"/>
          </a:p>
          <a:p>
            <a:endParaRPr lang="en-US" sz="1400" dirty="0" smtClean="0"/>
          </a:p>
          <a:p>
            <a:r>
              <a:rPr lang="en-US" sz="2800" dirty="0" smtClean="0"/>
              <a:t>Judges should avoid unnecessary exercises of their jurispathic office when confronted with religious symbols:</a:t>
            </a:r>
          </a:p>
          <a:p>
            <a:pPr lvl="1">
              <a:buFont typeface="Arial" pitchFamily="34" charset="0"/>
              <a:buChar char="•"/>
            </a:pPr>
            <a:r>
              <a:rPr lang="en-US" sz="2800" dirty="0" smtClean="0"/>
              <a:t> The very nature of symbols is to have multiple meanings, that can usually peaceably co-exist</a:t>
            </a:r>
          </a:p>
          <a:p>
            <a:pPr lvl="1">
              <a:buFont typeface="Arial" pitchFamily="34" charset="0"/>
              <a:buChar char="•"/>
            </a:pPr>
            <a:r>
              <a:rPr lang="en-US" sz="2800" dirty="0" smtClean="0"/>
              <a:t>  Meanings that vary from community to community</a:t>
            </a:r>
          </a:p>
          <a:p>
            <a:pPr lvl="1">
              <a:buFont typeface="Arial" pitchFamily="34" charset="0"/>
              <a:buChar char="•"/>
            </a:pPr>
            <a:r>
              <a:rPr lang="en-US" sz="2800" dirty="0" smtClean="0"/>
              <a:t>  Meanings that grow and change over time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200400"/>
            <a:ext cx="6400800" cy="3352800"/>
          </a:xfrm>
        </p:spPr>
        <p:txBody>
          <a:bodyPr>
            <a:normAutofit/>
          </a:bodyPr>
          <a:lstStyle/>
          <a:p>
            <a:pPr algn="l"/>
            <a:r>
              <a:rPr lang="en-US" dirty="0" smtClean="0"/>
              <a:t> </a:t>
            </a:r>
            <a:endParaRPr lang="en-US" dirty="0"/>
          </a:p>
        </p:txBody>
      </p:sp>
      <p:sp>
        <p:nvSpPr>
          <p:cNvPr id="10" name="Title 9"/>
          <p:cNvSpPr>
            <a:spLocks noGrp="1"/>
          </p:cNvSpPr>
          <p:nvPr>
            <p:ph type="ctrTitle"/>
          </p:nvPr>
        </p:nvSpPr>
        <p:spPr/>
        <p:txBody>
          <a:bodyPr>
            <a:normAutofit/>
          </a:bodyPr>
          <a:lstStyle/>
          <a:p>
            <a:r>
              <a:rPr lang="en-US" dirty="0" smtClean="0"/>
              <a:t/>
            </a:r>
            <a:br>
              <a:rPr lang="en-US" dirty="0" smtClean="0"/>
            </a:br>
            <a:r>
              <a:rPr lang="en-US" sz="3200" dirty="0" smtClean="0"/>
              <a:t>ECHR: French and Turkish Headscarf Cases</a:t>
            </a:r>
            <a:endParaRPr lang="en-US" sz="3200" dirty="0"/>
          </a:p>
        </p:txBody>
      </p:sp>
      <p:sp>
        <p:nvSpPr>
          <p:cNvPr id="4" name="TextBox 3"/>
          <p:cNvSpPr txBox="1"/>
          <p:nvPr/>
        </p:nvSpPr>
        <p:spPr>
          <a:xfrm>
            <a:off x="1447800" y="533400"/>
            <a:ext cx="6553200" cy="461665"/>
          </a:xfrm>
          <a:prstGeom prst="rect">
            <a:avLst/>
          </a:prstGeom>
          <a:noFill/>
        </p:spPr>
        <p:txBody>
          <a:bodyPr wrap="square" rtlCol="0">
            <a:spAutoFit/>
          </a:bodyPr>
          <a:lstStyle/>
          <a:p>
            <a:r>
              <a:rPr lang="en-US" sz="2400" dirty="0" smtClean="0"/>
              <a:t>Sahin v. Turkey (ECHR Grand Chamber, 2005)</a:t>
            </a:r>
            <a:endParaRPr lang="en-US" sz="2400" dirty="0"/>
          </a:p>
        </p:txBody>
      </p:sp>
      <p:pic>
        <p:nvPicPr>
          <p:cNvPr id="5" name="Picture 34"/>
          <p:cNvPicPr>
            <a:picLocks noChangeAspect="1" noChangeArrowheads="1"/>
          </p:cNvPicPr>
          <p:nvPr/>
        </p:nvPicPr>
        <p:blipFill>
          <a:blip r:embed="rId3" cstate="print"/>
          <a:srcRect/>
          <a:stretch>
            <a:fillRect/>
          </a:stretch>
        </p:blipFill>
        <p:spPr bwMode="auto">
          <a:xfrm>
            <a:off x="2286000" y="3505200"/>
            <a:ext cx="1889125" cy="2362200"/>
          </a:xfrm>
          <a:prstGeom prst="rect">
            <a:avLst/>
          </a:prstGeom>
          <a:noFill/>
          <a:ln w="9525">
            <a:noFill/>
            <a:miter lim="800000"/>
            <a:headEnd/>
            <a:tailEnd/>
          </a:ln>
          <a:effectLst/>
        </p:spPr>
      </p:pic>
    </p:spTree>
    <p:extLst>
      <p:ext uri="{BB962C8B-B14F-4D97-AF65-F5344CB8AC3E}">
        <p14:creationId xmlns:p14="http://schemas.microsoft.com/office/powerpoint/2010/main" xmlns="" val="2546964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389593"/>
            <a:ext cx="6934200" cy="1046440"/>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Symbols and their </a:t>
            </a:r>
          </a:p>
          <a:p>
            <a:r>
              <a:rPr lang="en-US" sz="3100" b="1" dirty="0" smtClean="0">
                <a:solidFill>
                  <a:srgbClr val="001010"/>
                </a:solidFill>
                <a:effectLst>
                  <a:outerShdw blurRad="38100" dist="38100" dir="2700000" algn="tl">
                    <a:srgbClr val="C0C0C0"/>
                  </a:outerShdw>
                </a:effectLst>
              </a:rPr>
              <a:t>Multiple Meanings</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pic>
        <p:nvPicPr>
          <p:cNvPr id="21534" name="Picture 30"/>
          <p:cNvPicPr>
            <a:picLocks noChangeAspect="1" noChangeArrowheads="1"/>
          </p:cNvPicPr>
          <p:nvPr/>
        </p:nvPicPr>
        <p:blipFill>
          <a:blip r:embed="rId7" cstate="print"/>
          <a:srcRect/>
          <a:stretch>
            <a:fillRect/>
          </a:stretch>
        </p:blipFill>
        <p:spPr bwMode="auto">
          <a:xfrm>
            <a:off x="6934200" y="228600"/>
            <a:ext cx="2057400" cy="2209800"/>
          </a:xfrm>
          <a:prstGeom prst="rect">
            <a:avLst/>
          </a:prstGeom>
          <a:noFill/>
          <a:ln w="9525">
            <a:noFill/>
            <a:miter lim="800000"/>
            <a:headEnd/>
            <a:tailEnd/>
          </a:ln>
          <a:effectLst/>
        </p:spPr>
      </p:pic>
      <p:sp>
        <p:nvSpPr>
          <p:cNvPr id="21536" name="Text Box 32"/>
          <p:cNvSpPr txBox="1">
            <a:spLocks noChangeArrowheads="1"/>
          </p:cNvSpPr>
          <p:nvPr/>
        </p:nvSpPr>
        <p:spPr bwMode="auto">
          <a:xfrm>
            <a:off x="6934200" y="2438400"/>
            <a:ext cx="1981200" cy="369332"/>
          </a:xfrm>
          <a:prstGeom prst="rect">
            <a:avLst/>
          </a:prstGeom>
          <a:noFill/>
          <a:ln w="9525">
            <a:noFill/>
            <a:miter lim="800000"/>
            <a:headEnd/>
            <a:tailEnd/>
          </a:ln>
          <a:effectLst/>
        </p:spPr>
        <p:txBody>
          <a:bodyPr wrap="square">
            <a:spAutoFit/>
          </a:bodyPr>
          <a:lstStyle/>
          <a:p>
            <a:pPr algn="ctr">
              <a:spcBef>
                <a:spcPct val="50000"/>
              </a:spcBef>
            </a:pPr>
            <a:r>
              <a:rPr lang="en-US" dirty="0">
                <a:solidFill>
                  <a:schemeClr val="accent2"/>
                </a:solidFill>
              </a:rPr>
              <a:t>Robert Cover</a:t>
            </a: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0" name="TextBox 19"/>
          <p:cNvSpPr txBox="1"/>
          <p:nvPr/>
        </p:nvSpPr>
        <p:spPr>
          <a:xfrm>
            <a:off x="2209800" y="2057400"/>
            <a:ext cx="6934200" cy="4401205"/>
          </a:xfrm>
          <a:prstGeom prst="rect">
            <a:avLst/>
          </a:prstGeom>
          <a:noFill/>
        </p:spPr>
        <p:txBody>
          <a:bodyPr wrap="square" rtlCol="0">
            <a:spAutoFit/>
          </a:bodyPr>
          <a:lstStyle/>
          <a:p>
            <a:r>
              <a:rPr lang="en-US" sz="2800" dirty="0" smtClean="0"/>
              <a:t>Society should be allowed to develop </a:t>
            </a:r>
          </a:p>
          <a:p>
            <a:r>
              <a:rPr lang="en-US" sz="2800" dirty="0" smtClean="0"/>
              <a:t>and have multiple jurisgenerative </a:t>
            </a:r>
          </a:p>
          <a:p>
            <a:r>
              <a:rPr lang="en-US" sz="2800" dirty="0" smtClean="0"/>
              <a:t>conceptions of what symbols mean.</a:t>
            </a:r>
          </a:p>
          <a:p>
            <a:pPr lvl="1">
              <a:buFont typeface="Arial" pitchFamily="34" charset="0"/>
              <a:buChar char="•"/>
            </a:pPr>
            <a:r>
              <a:rPr lang="en-US" sz="2800" dirty="0" smtClean="0"/>
              <a:t> Precise definitions and contours are often neither possible nor desirable</a:t>
            </a:r>
          </a:p>
          <a:p>
            <a:pPr lvl="1">
              <a:buFont typeface="Arial" pitchFamily="34" charset="0"/>
              <a:buChar char="•"/>
            </a:pPr>
            <a:r>
              <a:rPr lang="en-US" sz="2800" dirty="0" smtClean="0"/>
              <a:t> Alternative interpretations / conceptions can usually co-exist, overlap, and even compete with each other</a:t>
            </a:r>
          </a:p>
          <a:p>
            <a:pPr lvl="1">
              <a:buFont typeface="Arial" pitchFamily="34" charset="0"/>
              <a:buChar char="•"/>
            </a:pPr>
            <a:r>
              <a:rPr lang="en-US" sz="2800" dirty="0" smtClean="0"/>
              <a:t> The meaning of symbols need not be written in stone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Wall.png"/>
          <p:cNvPicPr>
            <a:picLocks noChangeAspect="1"/>
          </p:cNvPicPr>
          <p:nvPr/>
        </p:nvPicPr>
        <p:blipFill>
          <a:blip r:embed="rId3" cstate="print"/>
          <a:srcRect t="9375" b="6250"/>
          <a:stretch>
            <a:fillRect/>
          </a:stretch>
        </p:blipFill>
        <p:spPr bwMode="auto">
          <a:xfrm>
            <a:off x="381000" y="1752600"/>
            <a:ext cx="1447800" cy="1831975"/>
          </a:xfrm>
          <a:prstGeom prst="rect">
            <a:avLst/>
          </a:prstGeom>
          <a:noFill/>
          <a:ln w="9525">
            <a:noFill/>
            <a:miter lim="800000"/>
            <a:headEnd/>
            <a:tailEnd/>
          </a:ln>
        </p:spPr>
      </p:pic>
      <p:pic>
        <p:nvPicPr>
          <p:cNvPr id="21507" name="Picture 4" descr="Clasped Hands.png"/>
          <p:cNvPicPr>
            <a:picLocks noChangeAspect="1"/>
          </p:cNvPicPr>
          <p:nvPr/>
        </p:nvPicPr>
        <p:blipFill>
          <a:blip r:embed="rId4" cstate="print"/>
          <a:srcRect t="17175" b="3819"/>
          <a:stretch>
            <a:fillRect/>
          </a:stretch>
        </p:blipFill>
        <p:spPr bwMode="auto">
          <a:xfrm>
            <a:off x="381000" y="5105400"/>
            <a:ext cx="1447800" cy="1752600"/>
          </a:xfrm>
          <a:prstGeom prst="rect">
            <a:avLst/>
          </a:prstGeom>
          <a:noFill/>
          <a:ln w="9525">
            <a:noFill/>
            <a:miter lim="800000"/>
            <a:headEnd/>
            <a:tailEnd/>
          </a:ln>
        </p:spPr>
      </p:pic>
      <p:pic>
        <p:nvPicPr>
          <p:cNvPr id="21508" name="Picture 3" descr="Logos - ICLRS letterhead.png"/>
          <p:cNvPicPr>
            <a:picLocks noChangeAspect="1"/>
          </p:cNvPicPr>
          <p:nvPr/>
        </p:nvPicPr>
        <p:blipFill>
          <a:blip r:embed="rId5" cstate="print"/>
          <a:srcRect/>
          <a:stretch>
            <a:fillRect/>
          </a:stretch>
        </p:blipFill>
        <p:spPr bwMode="auto">
          <a:xfrm>
            <a:off x="381000" y="228600"/>
            <a:ext cx="1447800" cy="1447800"/>
          </a:xfrm>
          <a:prstGeom prst="rect">
            <a:avLst/>
          </a:prstGeom>
          <a:noFill/>
          <a:ln w="9525">
            <a:noFill/>
            <a:miter lim="800000"/>
            <a:headEnd/>
            <a:tailEnd/>
          </a:ln>
        </p:spPr>
      </p:pic>
      <p:pic>
        <p:nvPicPr>
          <p:cNvPr id="21509" name="Picture 5" descr="Hindu.png"/>
          <p:cNvPicPr>
            <a:picLocks noChangeAspect="1"/>
          </p:cNvPicPr>
          <p:nvPr/>
        </p:nvPicPr>
        <p:blipFill>
          <a:blip r:embed="rId6" cstate="print"/>
          <a:srcRect/>
          <a:stretch>
            <a:fillRect/>
          </a:stretch>
        </p:blipFill>
        <p:spPr bwMode="auto">
          <a:xfrm>
            <a:off x="381000" y="3657600"/>
            <a:ext cx="1457325" cy="1447800"/>
          </a:xfrm>
          <a:prstGeom prst="rect">
            <a:avLst/>
          </a:prstGeom>
          <a:noFill/>
          <a:ln w="9525">
            <a:noFill/>
            <a:miter lim="800000"/>
            <a:headEnd/>
            <a:tailEnd/>
          </a:ln>
        </p:spPr>
      </p:pic>
      <p:sp>
        <p:nvSpPr>
          <p:cNvPr id="8" name="Rectangle 7"/>
          <p:cNvSpPr/>
          <p:nvPr/>
        </p:nvSpPr>
        <p:spPr>
          <a:xfrm>
            <a:off x="198120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0"/>
            <a:ext cx="228600" cy="6858000"/>
          </a:xfrm>
          <a:prstGeom prst="rect">
            <a:avLst/>
          </a:prstGeom>
          <a:solidFill>
            <a:srgbClr val="C8A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156511" y="5644"/>
            <a:ext cx="8979266" cy="135467"/>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1"/>
          <p:cNvSpPr/>
          <p:nvPr/>
        </p:nvSpPr>
        <p:spPr>
          <a:xfrm>
            <a:off x="155575" y="1746250"/>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11"/>
          <p:cNvSpPr/>
          <p:nvPr/>
        </p:nvSpPr>
        <p:spPr>
          <a:xfrm>
            <a:off x="153341" y="3584575"/>
            <a:ext cx="2054578"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11"/>
          <p:cNvSpPr/>
          <p:nvPr/>
        </p:nvSpPr>
        <p:spPr>
          <a:xfrm>
            <a:off x="153341" y="5032022"/>
            <a:ext cx="2054578" cy="67734"/>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155575" y="67849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1"/>
          <p:cNvSpPr/>
          <p:nvPr/>
        </p:nvSpPr>
        <p:spPr>
          <a:xfrm>
            <a:off x="2203450" y="1755775"/>
            <a:ext cx="6934200" cy="76200"/>
          </a:xfrm>
          <a:prstGeom prst="rect">
            <a:avLst/>
          </a:prstGeom>
          <a:gradFill flip="none" rotWithShape="1">
            <a:gsLst>
              <a:gs pos="0">
                <a:srgbClr val="C8A53D"/>
              </a:gs>
              <a:gs pos="0">
                <a:srgbClr val="C8A53D">
                  <a:alpha val="90000"/>
                </a:srgbClr>
              </a:gs>
              <a:gs pos="50000">
                <a:srgbClr val="C8A53D">
                  <a:alpha val="79000"/>
                </a:srgbClr>
              </a:gs>
              <a:gs pos="100000">
                <a:schemeClr val="bg1">
                  <a:alpha val="70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32" name="Rectangle 28"/>
          <p:cNvSpPr>
            <a:spLocks noChangeArrowheads="1"/>
          </p:cNvSpPr>
          <p:nvPr/>
        </p:nvSpPr>
        <p:spPr bwMode="auto">
          <a:xfrm>
            <a:off x="2209800" y="151066"/>
            <a:ext cx="6934200" cy="1523494"/>
          </a:xfrm>
          <a:prstGeom prst="rect">
            <a:avLst/>
          </a:prstGeom>
          <a:noFill/>
          <a:ln w="9525">
            <a:noFill/>
            <a:miter lim="800000"/>
            <a:headEnd/>
            <a:tailEnd/>
          </a:ln>
          <a:effectLst/>
        </p:spPr>
        <p:txBody>
          <a:bodyPr anchor="ctr">
            <a:spAutoFit/>
          </a:bodyPr>
          <a:lstStyle/>
          <a:p>
            <a:r>
              <a:rPr lang="en-US" sz="3100" b="1" dirty="0" smtClean="0">
                <a:solidFill>
                  <a:srgbClr val="001010"/>
                </a:solidFill>
                <a:effectLst>
                  <a:outerShdw blurRad="38100" dist="38100" dir="2700000" algn="tl">
                    <a:srgbClr val="C0C0C0"/>
                  </a:outerShdw>
                </a:effectLst>
              </a:rPr>
              <a:t>Examples of Judges favoring</a:t>
            </a:r>
          </a:p>
          <a:p>
            <a:r>
              <a:rPr lang="en-US" sz="3100" b="1" dirty="0" smtClean="0">
                <a:solidFill>
                  <a:srgbClr val="001010"/>
                </a:solidFill>
                <a:effectLst>
                  <a:outerShdw blurRad="38100" dist="38100" dir="2700000" algn="tl">
                    <a:srgbClr val="C0C0C0"/>
                  </a:outerShdw>
                </a:effectLst>
              </a:rPr>
              <a:t>Jurispathic and Jurisgenerative Approaches</a:t>
            </a:r>
          </a:p>
        </p:txBody>
      </p:sp>
      <p:sp>
        <p:nvSpPr>
          <p:cNvPr id="21533" name="Rectangle 29"/>
          <p:cNvSpPr>
            <a:spLocks noChangeArrowheads="1"/>
          </p:cNvSpPr>
          <p:nvPr/>
        </p:nvSpPr>
        <p:spPr bwMode="auto">
          <a:xfrm>
            <a:off x="2286000" y="1752600"/>
            <a:ext cx="3657600" cy="1508105"/>
          </a:xfrm>
          <a:prstGeom prst="rect">
            <a:avLst/>
          </a:prstGeom>
          <a:noFill/>
          <a:ln w="9525">
            <a:noFill/>
            <a:miter lim="800000"/>
            <a:headEnd/>
            <a:tailEnd/>
          </a:ln>
          <a:effectLst/>
        </p:spPr>
        <p:txBody>
          <a:bodyPr wrap="square">
            <a:spAutoFit/>
          </a:bodyPr>
          <a:lstStyle/>
          <a:p>
            <a:pPr algn="ctr"/>
            <a:endParaRPr lang="en-US" sz="2200" dirty="0">
              <a:solidFill>
                <a:schemeClr val="tx2"/>
              </a:solidFill>
              <a:effectLst>
                <a:outerShdw blurRad="38100" dist="38100" dir="2700000" algn="tl">
                  <a:srgbClr val="C0C0C0"/>
                </a:outerShdw>
              </a:effectLst>
            </a:endParaRPr>
          </a:p>
          <a:p>
            <a:endParaRPr lang="en-US" sz="2400" dirty="0">
              <a:solidFill>
                <a:schemeClr val="accent1"/>
              </a:solidFill>
              <a:effectLst>
                <a:outerShdw blurRad="38100" dist="38100" dir="2700000" algn="tl">
                  <a:srgbClr val="C0C0C0"/>
                </a:outerShdw>
              </a:effectLst>
            </a:endParaRPr>
          </a:p>
          <a:p>
            <a:endParaRPr lang="en-US" sz="2400" i="1" dirty="0">
              <a:effectLst>
                <a:outerShdw blurRad="38100" dist="38100" dir="2700000" algn="tl">
                  <a:srgbClr val="C0C0C0"/>
                </a:outerShdw>
              </a:effectLst>
            </a:endParaRPr>
          </a:p>
          <a:p>
            <a:endParaRPr lang="en-US" sz="2200" dirty="0">
              <a:solidFill>
                <a:schemeClr val="tx2"/>
              </a:solidFill>
              <a:effectLst>
                <a:outerShdw blurRad="38100" dist="38100" dir="2700000" algn="tl">
                  <a:srgbClr val="C0C0C0"/>
                </a:outerShdw>
              </a:effectLst>
            </a:endParaRPr>
          </a:p>
        </p:txBody>
      </p:sp>
      <p:sp>
        <p:nvSpPr>
          <p:cNvPr id="21" name="TextBox 20"/>
          <p:cNvSpPr txBox="1"/>
          <p:nvPr/>
        </p:nvSpPr>
        <p:spPr>
          <a:xfrm>
            <a:off x="3733800" y="3276600"/>
            <a:ext cx="184731" cy="369332"/>
          </a:xfrm>
          <a:prstGeom prst="rect">
            <a:avLst/>
          </a:prstGeom>
          <a:noFill/>
        </p:spPr>
        <p:txBody>
          <a:bodyPr wrap="none" rtlCol="0">
            <a:spAutoFit/>
          </a:bodyPr>
          <a:lstStyle/>
          <a:p>
            <a:endParaRPr lang="en-US" dirty="0"/>
          </a:p>
        </p:txBody>
      </p:sp>
      <p:sp>
        <p:nvSpPr>
          <p:cNvPr id="34" name="TextBox 33"/>
          <p:cNvSpPr txBox="1"/>
          <p:nvPr/>
        </p:nvSpPr>
        <p:spPr>
          <a:xfrm>
            <a:off x="2209800" y="1828800"/>
            <a:ext cx="6553200" cy="954107"/>
          </a:xfrm>
          <a:prstGeom prst="rect">
            <a:avLst/>
          </a:prstGeom>
          <a:noFill/>
        </p:spPr>
        <p:txBody>
          <a:bodyPr wrap="square" rtlCol="0">
            <a:spAutoFit/>
          </a:bodyPr>
          <a:lstStyle/>
          <a:p>
            <a:endParaRPr lang="en-US" sz="2800" dirty="0" smtClean="0"/>
          </a:p>
          <a:p>
            <a:endParaRPr lang="en-US" sz="2800" dirty="0"/>
          </a:p>
        </p:txBody>
      </p:sp>
      <p:sp>
        <p:nvSpPr>
          <p:cNvPr id="22" name="TextBox 21"/>
          <p:cNvSpPr txBox="1"/>
          <p:nvPr/>
        </p:nvSpPr>
        <p:spPr>
          <a:xfrm>
            <a:off x="2819400" y="2057400"/>
            <a:ext cx="5867400" cy="4524315"/>
          </a:xfrm>
          <a:prstGeom prst="rect">
            <a:avLst/>
          </a:prstGeom>
          <a:noFill/>
        </p:spPr>
        <p:txBody>
          <a:bodyPr wrap="square" rtlCol="0">
            <a:spAutoFit/>
          </a:bodyPr>
          <a:lstStyle/>
          <a:p>
            <a:r>
              <a:rPr lang="en-US" sz="3200" dirty="0" smtClean="0">
                <a:solidFill>
                  <a:srgbClr val="C00000"/>
                </a:solidFill>
              </a:rPr>
              <a:t>Jurispathic Approach: </a:t>
            </a:r>
            <a:r>
              <a:rPr lang="en-US" sz="3200" dirty="0" smtClean="0"/>
              <a:t>The 9</a:t>
            </a:r>
            <a:r>
              <a:rPr lang="en-US" sz="3200" baseline="30000" dirty="0" smtClean="0"/>
              <a:t>th</a:t>
            </a:r>
            <a:r>
              <a:rPr lang="en-US" sz="3200" dirty="0" smtClean="0"/>
              <a:t> Circuit Court of Appeals in the Mount Soledad Cross Case (also Utah state trooper memorial case; ECtHR headscarf cases)</a:t>
            </a:r>
          </a:p>
          <a:p>
            <a:endParaRPr lang="en-US" sz="3200" dirty="0" smtClean="0"/>
          </a:p>
          <a:p>
            <a:r>
              <a:rPr lang="en-US" sz="3200" dirty="0" smtClean="0">
                <a:solidFill>
                  <a:srgbClr val="C00000"/>
                </a:solidFill>
              </a:rPr>
              <a:t>Jurisgenerative Approach: </a:t>
            </a:r>
            <a:r>
              <a:rPr lang="en-US" sz="3200" dirty="0" smtClean="0"/>
              <a:t>The ECtHR’s in the Italian Classroom Crucifix Case (Lautsi)</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smtClean="0"/>
              <a:t> </a:t>
            </a:r>
            <a:endParaRPr lang="en-US" dirty="0"/>
          </a:p>
        </p:txBody>
      </p:sp>
      <p:sp>
        <p:nvSpPr>
          <p:cNvPr id="10" name="Title 9"/>
          <p:cNvSpPr>
            <a:spLocks noGrp="1"/>
          </p:cNvSpPr>
          <p:nvPr>
            <p:ph type="ctrTitle"/>
          </p:nvPr>
        </p:nvSpPr>
        <p:spPr/>
        <p:txBody>
          <a:bodyPr>
            <a:normAutofit fontScale="90000"/>
          </a:bodyPr>
          <a:lstStyle/>
          <a:p>
            <a:r>
              <a:rPr lang="en-US" dirty="0" smtClean="0"/>
              <a:t/>
            </a:r>
            <a:br>
              <a:rPr lang="en-US" dirty="0" smtClean="0"/>
            </a:br>
            <a:r>
              <a:rPr lang="en-US" dirty="0" smtClean="0"/>
              <a:t>ECHR: Italian Classroom Crucifix Case</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304800" y="3352800"/>
            <a:ext cx="3276599" cy="31242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304800" y="152400"/>
            <a:ext cx="3276600" cy="2057399"/>
          </a:xfrm>
          <a:prstGeom prst="rect">
            <a:avLst/>
          </a:prstGeom>
          <a:noFill/>
          <a:ln w="9525">
            <a:noFill/>
            <a:miter lim="800000"/>
            <a:headEnd/>
            <a:tailEnd/>
          </a:ln>
        </p:spPr>
      </p:pic>
      <p:pic>
        <p:nvPicPr>
          <p:cNvPr id="14" name="Picture 4"/>
          <p:cNvPicPr>
            <a:picLocks noChangeAspect="1" noChangeArrowheads="1"/>
          </p:cNvPicPr>
          <p:nvPr/>
        </p:nvPicPr>
        <p:blipFill>
          <a:blip r:embed="rId5" cstate="print"/>
          <a:srcRect/>
          <a:stretch>
            <a:fillRect/>
          </a:stretch>
        </p:blipFill>
        <p:spPr bwMode="auto">
          <a:xfrm>
            <a:off x="4343400" y="3352800"/>
            <a:ext cx="4432270" cy="3124200"/>
          </a:xfrm>
          <a:prstGeom prst="rect">
            <a:avLst/>
          </a:prstGeom>
          <a:noFill/>
          <a:ln w="9525">
            <a:noFill/>
            <a:miter lim="800000"/>
            <a:headEnd/>
            <a:tailEnd/>
          </a:ln>
        </p:spPr>
      </p:pic>
      <p:pic>
        <p:nvPicPr>
          <p:cNvPr id="15" name="Picture 5"/>
          <p:cNvPicPr>
            <a:picLocks noChangeAspect="1" noChangeArrowheads="1"/>
          </p:cNvPicPr>
          <p:nvPr/>
        </p:nvPicPr>
        <p:blipFill>
          <a:blip r:embed="rId6" cstate="print"/>
          <a:srcRect/>
          <a:stretch>
            <a:fillRect/>
          </a:stretch>
        </p:blipFill>
        <p:spPr bwMode="auto">
          <a:xfrm>
            <a:off x="5562600" y="152400"/>
            <a:ext cx="3247743" cy="2057400"/>
          </a:xfrm>
          <a:prstGeom prst="rect">
            <a:avLst/>
          </a:prstGeom>
          <a:noFill/>
          <a:ln w="9525">
            <a:noFill/>
            <a:miter lim="800000"/>
            <a:headEnd/>
            <a:tailEnd/>
          </a:ln>
        </p:spPr>
      </p:pic>
    </p:spTree>
    <p:extLst>
      <p:ext uri="{BB962C8B-B14F-4D97-AF65-F5344CB8AC3E}">
        <p14:creationId xmlns:p14="http://schemas.microsoft.com/office/powerpoint/2010/main" xmlns="" val="101344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
          </p:nvPr>
        </p:nvSpPr>
        <p:spPr>
          <a:xfrm>
            <a:off x="2514600" y="2286000"/>
            <a:ext cx="6248400" cy="1981200"/>
          </a:xfrm>
        </p:spPr>
        <p:txBody>
          <a:bodyPr>
            <a:normAutofit fontScale="92500"/>
          </a:bodyPr>
          <a:lstStyle/>
          <a:p>
            <a:pPr>
              <a:buNone/>
            </a:pPr>
            <a:r>
              <a:rPr lang="en-US" sz="2800" cap="small" dirty="0" smtClean="0">
                <a:solidFill>
                  <a:srgbClr val="C00000"/>
                </a:solidFill>
              </a:rPr>
              <a:t>Introduction:  </a:t>
            </a:r>
            <a:r>
              <a:rPr lang="en-US" sz="2800" dirty="0" smtClean="0">
                <a:solidFill>
                  <a:srgbClr val="C00000"/>
                </a:solidFill>
              </a:rPr>
              <a:t>My goal in this presentation is to discuss religious symbols, and what happens when courts get involved in interpreting the meaning of religious </a:t>
            </a:r>
            <a:r>
              <a:rPr lang="en-US" sz="2800" dirty="0" smtClean="0">
                <a:solidFill>
                  <a:srgbClr val="C00000"/>
                </a:solidFill>
              </a:rPr>
              <a:t>symbols.</a:t>
            </a:r>
            <a:endParaRPr lang="en-US" dirty="0"/>
          </a:p>
        </p:txBody>
      </p:sp>
      <p:pic>
        <p:nvPicPr>
          <p:cNvPr id="15" name="Picture 14" descr="indonesia.jpg"/>
          <p:cNvPicPr>
            <a:picLocks noChangeAspect="1"/>
          </p:cNvPicPr>
          <p:nvPr/>
        </p:nvPicPr>
        <p:blipFill>
          <a:blip r:embed="rId3" cstate="print"/>
          <a:stretch>
            <a:fillRect/>
          </a:stretch>
        </p:blipFill>
        <p:spPr>
          <a:xfrm>
            <a:off x="5791200" y="4191000"/>
            <a:ext cx="2969522" cy="1986280"/>
          </a:xfrm>
          <a:prstGeom prst="round2DiagRect">
            <a:avLst/>
          </a:prstGeom>
        </p:spPr>
      </p:pic>
      <p:pic>
        <p:nvPicPr>
          <p:cNvPr id="16" name="Picture 15" descr="Picture7.jpg"/>
          <p:cNvPicPr>
            <a:picLocks noChangeAspect="1"/>
          </p:cNvPicPr>
          <p:nvPr/>
        </p:nvPicPr>
        <p:blipFill>
          <a:blip r:embed="rId4" cstate="print"/>
          <a:stretch>
            <a:fillRect/>
          </a:stretch>
        </p:blipFill>
        <p:spPr>
          <a:xfrm>
            <a:off x="533400" y="685800"/>
            <a:ext cx="1752265" cy="2286000"/>
          </a:xfrm>
          <a:prstGeom prst="round2DiagRect">
            <a:avLst/>
          </a:prstGeom>
        </p:spPr>
      </p:pic>
      <p:pic>
        <p:nvPicPr>
          <p:cNvPr id="17" name="Picture 16" descr="bagan-monks2-c-awfulsara.jpg"/>
          <p:cNvPicPr>
            <a:picLocks noChangeAspect="1"/>
          </p:cNvPicPr>
          <p:nvPr/>
        </p:nvPicPr>
        <p:blipFill>
          <a:blip r:embed="rId5" cstate="print"/>
          <a:stretch>
            <a:fillRect/>
          </a:stretch>
        </p:blipFill>
        <p:spPr>
          <a:xfrm>
            <a:off x="6172200" y="533400"/>
            <a:ext cx="2057400" cy="1645920"/>
          </a:xfrm>
          <a:prstGeom prst="round2DiagRect">
            <a:avLst/>
          </a:prstGeom>
        </p:spPr>
      </p:pic>
      <p:pic>
        <p:nvPicPr>
          <p:cNvPr id="19" name="Picture 18" descr="Temple.jpg"/>
          <p:cNvPicPr>
            <a:picLocks noChangeAspect="1"/>
          </p:cNvPicPr>
          <p:nvPr/>
        </p:nvPicPr>
        <p:blipFill>
          <a:blip r:embed="rId6" cstate="print"/>
          <a:stretch>
            <a:fillRect/>
          </a:stretch>
        </p:blipFill>
        <p:spPr>
          <a:xfrm>
            <a:off x="3200400" y="533400"/>
            <a:ext cx="2133600" cy="1600200"/>
          </a:xfrm>
          <a:prstGeom prst="round2DiagRect">
            <a:avLst/>
          </a:prstGeom>
        </p:spPr>
      </p:pic>
      <p:pic>
        <p:nvPicPr>
          <p:cNvPr id="20" name="Picture 19" descr="Confucius Temple at Lotus Lake.jpg"/>
          <p:cNvPicPr>
            <a:picLocks noChangeAspect="1"/>
          </p:cNvPicPr>
          <p:nvPr/>
        </p:nvPicPr>
        <p:blipFill>
          <a:blip r:embed="rId7" cstate="print"/>
          <a:stretch>
            <a:fillRect/>
          </a:stretch>
        </p:blipFill>
        <p:spPr>
          <a:xfrm>
            <a:off x="3276600" y="4648200"/>
            <a:ext cx="2057400" cy="1543050"/>
          </a:xfrm>
          <a:prstGeom prst="round2DiagRect">
            <a:avLst/>
          </a:prstGeom>
        </p:spPr>
      </p:pic>
      <p:pic>
        <p:nvPicPr>
          <p:cNvPr id="21" name="Picture 20" descr="Diwali Diya.jpg"/>
          <p:cNvPicPr>
            <a:picLocks noChangeAspect="1"/>
          </p:cNvPicPr>
          <p:nvPr/>
        </p:nvPicPr>
        <p:blipFill>
          <a:blip r:embed="rId8" cstate="print"/>
          <a:stretch>
            <a:fillRect/>
          </a:stretch>
        </p:blipFill>
        <p:spPr>
          <a:xfrm>
            <a:off x="609600" y="3352800"/>
            <a:ext cx="1676400" cy="1257300"/>
          </a:xfrm>
          <a:prstGeom prst="round2DiagRect">
            <a:avLst/>
          </a:prstGeom>
        </p:spPr>
      </p:pic>
      <p:pic>
        <p:nvPicPr>
          <p:cNvPr id="22" name="Picture 21" descr="The Holy See.jpg"/>
          <p:cNvPicPr>
            <a:picLocks noChangeAspect="1"/>
          </p:cNvPicPr>
          <p:nvPr/>
        </p:nvPicPr>
        <p:blipFill>
          <a:blip r:embed="rId9" cstate="print"/>
          <a:stretch>
            <a:fillRect/>
          </a:stretch>
        </p:blipFill>
        <p:spPr>
          <a:xfrm>
            <a:off x="685800" y="5029200"/>
            <a:ext cx="2008371" cy="1295400"/>
          </a:xfrm>
          <a:prstGeom prst="round2Diag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hotos long copy.jpg"/>
          <p:cNvPicPr>
            <a:picLocks noChangeAspect="1"/>
          </p:cNvPicPr>
          <p:nvPr/>
        </p:nvPicPr>
        <p:blipFill>
          <a:blip r:embed="rId3" cstate="print"/>
          <a:stretch>
            <a:fillRect/>
          </a:stretch>
        </p:blipFill>
        <p:spPr>
          <a:xfrm>
            <a:off x="152400" y="5410200"/>
            <a:ext cx="8839200" cy="1219201"/>
          </a:xfrm>
          <a:prstGeom prst="roundRect">
            <a:avLst/>
          </a:prstGeom>
        </p:spPr>
      </p:pic>
      <p:sp>
        <p:nvSpPr>
          <p:cNvPr id="39" name="Title 38"/>
          <p:cNvSpPr>
            <a:spLocks noGrp="1"/>
          </p:cNvSpPr>
          <p:nvPr>
            <p:ph type="ctrTitle"/>
          </p:nvPr>
        </p:nvSpPr>
        <p:spPr/>
        <p:txBody>
          <a:bodyPr>
            <a:normAutofit/>
          </a:bodyPr>
          <a:lstStyle/>
          <a:p>
            <a:r>
              <a:rPr lang="en-US" dirty="0" smtClean="0"/>
              <a:t>Two Primary Themes</a:t>
            </a:r>
            <a:endParaRPr lang="en-US" dirty="0"/>
          </a:p>
        </p:txBody>
      </p:sp>
      <p:sp>
        <p:nvSpPr>
          <p:cNvPr id="40" name="Subtitle 39"/>
          <p:cNvSpPr>
            <a:spLocks noGrp="1"/>
          </p:cNvSpPr>
          <p:nvPr>
            <p:ph type="subTitle" idx="1"/>
          </p:nvPr>
        </p:nvSpPr>
        <p:spPr/>
        <p:txBody>
          <a:bodyPr>
            <a:noAutofit/>
          </a:bodyPr>
          <a:lstStyle/>
          <a:p>
            <a:r>
              <a:rPr lang="en-US" sz="4000" dirty="0" smtClean="0"/>
              <a:t>The Role of Courts in Limiting or Destroying </a:t>
            </a:r>
          </a:p>
          <a:p>
            <a:r>
              <a:rPr lang="en-US" sz="4000" dirty="0" smtClean="0"/>
              <a:t>the Meaning of Symbols</a:t>
            </a:r>
            <a:endParaRPr lang="en-US" sz="4000" dirty="0"/>
          </a:p>
        </p:txBody>
      </p:sp>
      <p:sp>
        <p:nvSpPr>
          <p:cNvPr id="5" name="TextBox 4"/>
          <p:cNvSpPr txBox="1"/>
          <p:nvPr/>
        </p:nvSpPr>
        <p:spPr>
          <a:xfrm>
            <a:off x="533400" y="0"/>
            <a:ext cx="8305800" cy="1323439"/>
          </a:xfrm>
          <a:prstGeom prst="rect">
            <a:avLst/>
          </a:prstGeom>
          <a:noFill/>
        </p:spPr>
        <p:txBody>
          <a:bodyPr wrap="square" rtlCol="0">
            <a:spAutoFit/>
          </a:bodyPr>
          <a:lstStyle/>
          <a:p>
            <a:pPr algn="ctr"/>
            <a:r>
              <a:rPr lang="en-US" sz="4000" dirty="0" smtClean="0"/>
              <a:t>The Role of Interpretive Communities in Creating the Meaning of Symbols</a:t>
            </a:r>
            <a:endParaRPr lang="en-US" sz="4000" dirty="0"/>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4441</TotalTime>
  <Words>2813</Words>
  <Application>Microsoft Office PowerPoint</Application>
  <PresentationFormat>On-screen Show (4:3)</PresentationFormat>
  <Paragraphs>373</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Equity</vt:lpstr>
      <vt:lpstr> The Role of Judges in Determining the Meaning of Religious Symbols </vt:lpstr>
      <vt:lpstr> The Role of Judges in Determining the Meaning of Religious Symbols </vt:lpstr>
      <vt:lpstr>Mount Soledad  Cross Case (9th Cir., 2011)</vt:lpstr>
      <vt:lpstr> U.S. (10th Cir) Utah State Trooper Monuments</vt:lpstr>
      <vt:lpstr> Montana Ski Resort Jesus Statue</vt:lpstr>
      <vt:lpstr> ECHR: French and Turkish Headscarf Cases</vt:lpstr>
      <vt:lpstr> ECHR: Italian Classroom Crucifix Case</vt:lpstr>
      <vt:lpstr>Slide 8</vt:lpstr>
      <vt:lpstr>Two Primary Themes</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Swastikas</vt:lpstr>
      <vt:lpstr>Swastikas (cont.)</vt:lpstr>
      <vt:lpstr>Slide 28</vt:lpstr>
      <vt:lpstr>Slide 29</vt:lpstr>
      <vt:lpstr>Slide 30</vt:lpstr>
      <vt:lpstr>Slide 31</vt:lpstr>
      <vt:lpstr>Slide 32</vt:lpstr>
      <vt:lpstr>Slide 33</vt:lpstr>
      <vt:lpstr>Slide 34</vt:lpstr>
      <vt:lpstr>Slide 35</vt:lpstr>
      <vt:lpstr>Slide 36</vt:lpstr>
      <vt:lpstr>Slide 37</vt:lpstr>
      <vt:lpstr>Slide 38</vt:lpstr>
      <vt:lpstr>U.S.: Schoolhouse Displays of Ten Commandments</vt:lpstr>
      <vt:lpstr>U.S.: Alabama State Courthouse Display</vt:lpstr>
      <vt:lpstr>Glassroth v. Moore (USDC, Ala., 2002): U.S. District Judge Myron Thompson:</vt:lpstr>
      <vt:lpstr>Glassroth v. Moore (USDC, Ala., 2002): U.S. District Judge Myron Thompson:</vt:lpstr>
      <vt:lpstr>U.S.: Texas Statehouse / Kentucky Courthouse</vt:lpstr>
      <vt:lpstr>Justice Breyer’s concurring judgment in Van Orden v. Perry (Texas case)</vt:lpstr>
      <vt:lpstr>Justice Breyer’s concurring judgment in Van Orden v. Perry</vt:lpstr>
      <vt:lpstr>U.S. Supreme Court Friezes</vt:lpstr>
      <vt:lpstr>U.S.: Crèche Cases</vt:lpstr>
      <vt:lpstr>Lynch v. Donnelly (USSC, 1984) (Burger, C.J.)</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to Effective Protection of Freedom of Religion or Belief in Highly Diverse Settings</dc:title>
  <dc:creator>Donlu</dc:creator>
  <cp:lastModifiedBy>Donlu</cp:lastModifiedBy>
  <cp:revision>228</cp:revision>
  <dcterms:created xsi:type="dcterms:W3CDTF">2011-06-09T03:39:08Z</dcterms:created>
  <dcterms:modified xsi:type="dcterms:W3CDTF">2011-10-28T07:44:21Z</dcterms:modified>
</cp:coreProperties>
</file>